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8" r:id="rId5"/>
    <p:sldMasterId id="2147484319" r:id="rId6"/>
    <p:sldMasterId id="2147484337" r:id="rId7"/>
    <p:sldMasterId id="2147484351" r:id="rId8"/>
    <p:sldMasterId id="2147484370" r:id="rId9"/>
    <p:sldMasterId id="2147484382" r:id="rId10"/>
    <p:sldMasterId id="2147484394" r:id="rId11"/>
    <p:sldMasterId id="2147484411" r:id="rId12"/>
    <p:sldMasterId id="2147484428" r:id="rId13"/>
  </p:sldMasterIdLst>
  <p:notesMasterIdLst>
    <p:notesMasterId r:id="rId69"/>
  </p:notesMasterIdLst>
  <p:handoutMasterIdLst>
    <p:handoutMasterId r:id="rId70"/>
  </p:handoutMasterIdLst>
  <p:sldIdLst>
    <p:sldId id="408" r:id="rId14"/>
    <p:sldId id="409"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358" r:id="rId52"/>
    <p:sldId id="353" r:id="rId53"/>
    <p:sldId id="352" r:id="rId54"/>
    <p:sldId id="338" r:id="rId55"/>
    <p:sldId id="339" r:id="rId56"/>
    <p:sldId id="344" r:id="rId57"/>
    <p:sldId id="363" r:id="rId58"/>
    <p:sldId id="405" r:id="rId59"/>
    <p:sldId id="361" r:id="rId60"/>
    <p:sldId id="357" r:id="rId61"/>
    <p:sldId id="365" r:id="rId62"/>
    <p:sldId id="355" r:id="rId63"/>
    <p:sldId id="343" r:id="rId64"/>
    <p:sldId id="366" r:id="rId65"/>
    <p:sldId id="346" r:id="rId66"/>
    <p:sldId id="347" r:id="rId67"/>
    <p:sldId id="411" r:id="rId6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Author" initials="A"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8C"/>
    <a:srgbClr val="0088D1"/>
    <a:srgbClr val="00AFF0"/>
    <a:srgbClr val="107C10"/>
    <a:srgbClr val="3000E2"/>
    <a:srgbClr val="00188F"/>
    <a:srgbClr val="F78D95"/>
    <a:srgbClr val="F9A9AF"/>
    <a:srgbClr val="740912"/>
    <a:srgbClr val="AE0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957" autoAdjust="0"/>
    <p:restoredTop sz="95652" autoAdjust="0"/>
  </p:normalViewPr>
  <p:slideViewPr>
    <p:cSldViewPr>
      <p:cViewPr varScale="1">
        <p:scale>
          <a:sx n="130" d="100"/>
          <a:sy n="130" d="100"/>
        </p:scale>
        <p:origin x="198" y="120"/>
      </p:cViewPr>
      <p:guideLst/>
    </p:cSldViewPr>
  </p:slideViewPr>
  <p:outlineViewPr>
    <p:cViewPr>
      <p:scale>
        <a:sx n="33" d="100"/>
        <a:sy n="33" d="100"/>
      </p:scale>
      <p:origin x="0" y="-852"/>
    </p:cViewPr>
  </p:outlineViewPr>
  <p:notesTextViewPr>
    <p:cViewPr>
      <p:scale>
        <a:sx n="3" d="2"/>
        <a:sy n="3" d="2"/>
      </p:scale>
      <p:origin x="0" y="0"/>
    </p:cViewPr>
  </p:notesTextViewPr>
  <p:sorterViewPr>
    <p:cViewPr>
      <p:scale>
        <a:sx n="75" d="100"/>
        <a:sy n="75" d="100"/>
      </p:scale>
      <p:origin x="0" y="0"/>
    </p:cViewPr>
  </p:sorterViewPr>
  <p:notesViewPr>
    <p:cSldViewPr showGuides="1">
      <p:cViewPr varScale="1">
        <p:scale>
          <a:sx n="68" d="100"/>
          <a:sy n="68" d="100"/>
        </p:scale>
        <p:origin x="224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9083701733988"/>
          <c:y val="0.140684471819328"/>
          <c:w val="0.8904705379280794"/>
          <c:h val="0.78076421424553344"/>
        </c:manualLayout>
      </c:layout>
      <c:barChart>
        <c:barDir val="col"/>
        <c:grouping val="clustered"/>
        <c:varyColors val="0"/>
        <c:ser>
          <c:idx val="0"/>
          <c:order val="0"/>
          <c:tx>
            <c:strRef>
              <c:f>Sheet1!$F$10</c:f>
              <c:strCache>
                <c:ptCount val="1"/>
                <c:pt idx="0">
                  <c:v>VS2013 RTM</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Sheet1!$E$11:$E$14</c:f>
              <c:strCache>
                <c:ptCount val="4"/>
                <c:pt idx="0">
                  <c:v>KSR (Xbox One)</c:v>
                </c:pt>
                <c:pt idx="1">
                  <c:v>Forza (Xbox One)</c:v>
                </c:pt>
                <c:pt idx="2">
                  <c:v>Chrome</c:v>
                </c:pt>
                <c:pt idx="3">
                  <c:v>VC Compiler</c:v>
                </c:pt>
              </c:strCache>
            </c:strRef>
          </c:cat>
          <c:val>
            <c:numRef>
              <c:f>Sheet1!$F$11:$F$14</c:f>
              <c:numCache>
                <c:formatCode>General</c:formatCode>
                <c:ptCount val="4"/>
                <c:pt idx="0">
                  <c:v>620</c:v>
                </c:pt>
                <c:pt idx="1">
                  <c:v>138</c:v>
                </c:pt>
                <c:pt idx="2">
                  <c:v>225</c:v>
                </c:pt>
                <c:pt idx="3">
                  <c:v>120</c:v>
                </c:pt>
              </c:numCache>
            </c:numRef>
          </c:val>
        </c:ser>
        <c:ser>
          <c:idx val="1"/>
          <c:order val="1"/>
          <c:tx>
            <c:strRef>
              <c:f>Sheet1!$G$10</c:f>
              <c:strCache>
                <c:ptCount val="1"/>
                <c:pt idx="0">
                  <c:v>VS 2015 Preview</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brightRoom" dir="tl"/>
            </a:scene3d>
            <a:sp3d contourW="19050" prstMaterial="flat">
              <a:bevelT w="0" h="0" prst="coolSlant"/>
              <a:contourClr>
                <a:scrgbClr r="0" g="0" b="0">
                  <a:shade val="25000"/>
                  <a:satMod val="14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Sheet1!$E$11:$E$14</c:f>
              <c:strCache>
                <c:ptCount val="4"/>
                <c:pt idx="0">
                  <c:v>KSR (Xbox One)</c:v>
                </c:pt>
                <c:pt idx="1">
                  <c:v>Forza (Xbox One)</c:v>
                </c:pt>
                <c:pt idx="2">
                  <c:v>Chrome</c:v>
                </c:pt>
                <c:pt idx="3">
                  <c:v>VC Compiler</c:v>
                </c:pt>
              </c:strCache>
            </c:strRef>
          </c:cat>
          <c:val>
            <c:numRef>
              <c:f>Sheet1!$G$11:$G$14</c:f>
              <c:numCache>
                <c:formatCode>General</c:formatCode>
                <c:ptCount val="4"/>
                <c:pt idx="0">
                  <c:v>68</c:v>
                </c:pt>
                <c:pt idx="1">
                  <c:v>61</c:v>
                </c:pt>
                <c:pt idx="2">
                  <c:v>10</c:v>
                </c:pt>
                <c:pt idx="3">
                  <c:v>34</c:v>
                </c:pt>
              </c:numCache>
            </c:numRef>
          </c:val>
        </c:ser>
        <c:dLbls>
          <c:showLegendKey val="0"/>
          <c:showVal val="0"/>
          <c:showCatName val="0"/>
          <c:showSerName val="0"/>
          <c:showPercent val="0"/>
          <c:showBubbleSize val="0"/>
        </c:dLbls>
        <c:gapWidth val="100"/>
        <c:overlap val="-24"/>
        <c:axId val="11051072"/>
        <c:axId val="11048896"/>
      </c:barChart>
      <c:catAx>
        <c:axId val="110510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048896"/>
        <c:crosses val="autoZero"/>
        <c:auto val="1"/>
        <c:lblAlgn val="ctr"/>
        <c:lblOffset val="100"/>
        <c:noMultiLvlLbl val="0"/>
      </c:catAx>
      <c:valAx>
        <c:axId val="11048896"/>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Link</a:t>
                </a:r>
                <a:r>
                  <a:rPr lang="en-US" baseline="0" dirty="0"/>
                  <a:t> Time (Seconds)</a:t>
                </a:r>
                <a:endParaRPr lang="en-US" dirty="0"/>
              </a:p>
            </c:rich>
          </c:tx>
          <c:layout>
            <c:manualLayout>
              <c:xMode val="edge"/>
              <c:yMode val="edge"/>
              <c:x val="1.3272498147162743E-2"/>
              <c:y val="0.2246226398242260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51072"/>
        <c:crosses val="autoZero"/>
        <c:crossBetween val="between"/>
      </c:valAx>
      <c:spPr>
        <a:noFill/>
        <a:ln>
          <a:noFill/>
        </a:ln>
        <a:effectLst/>
      </c:spPr>
    </c:plotArea>
    <c:legend>
      <c:legendPos val="b"/>
      <c:layout>
        <c:manualLayout>
          <c:xMode val="edge"/>
          <c:yMode val="edge"/>
          <c:x val="0.64147675933368442"/>
          <c:y val="0.12644168580224011"/>
          <c:w val="0.33743619577457307"/>
          <c:h val="6.960608388235620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a:t>Incremental</a:t>
            </a:r>
            <a:r>
              <a:rPr lang="en-US" sz="1400" baseline="0"/>
              <a:t> Scenario (LTCG), E2E Build Time (sec)</a:t>
            </a:r>
            <a:endParaRPr lang="en-US" sz="140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Sheet1!$F$5</c:f>
              <c:strCache>
                <c:ptCount val="1"/>
                <c:pt idx="0">
                  <c:v>VS2013 Preview</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Sheet1!$E$6:$E$8</c:f>
              <c:strCache>
                <c:ptCount val="3"/>
                <c:pt idx="0">
                  <c:v>DXAML</c:v>
                </c:pt>
                <c:pt idx="1">
                  <c:v>MSHTML</c:v>
                </c:pt>
                <c:pt idx="2">
                  <c:v>C2</c:v>
                </c:pt>
              </c:strCache>
            </c:strRef>
          </c:cat>
          <c:val>
            <c:numRef>
              <c:f>Sheet1!$F$6:$F$8</c:f>
              <c:numCache>
                <c:formatCode>General</c:formatCode>
                <c:ptCount val="3"/>
                <c:pt idx="0">
                  <c:v>240</c:v>
                </c:pt>
                <c:pt idx="1">
                  <c:v>140</c:v>
                </c:pt>
                <c:pt idx="2">
                  <c:v>129</c:v>
                </c:pt>
              </c:numCache>
            </c:numRef>
          </c:val>
        </c:ser>
        <c:ser>
          <c:idx val="1"/>
          <c:order val="1"/>
          <c:tx>
            <c:strRef>
              <c:f>Sheet1!$G$5</c:f>
              <c:strCache>
                <c:ptCount val="1"/>
                <c:pt idx="0">
                  <c:v>VS2015 RTM</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Sheet1!$E$6:$E$8</c:f>
              <c:strCache>
                <c:ptCount val="3"/>
                <c:pt idx="0">
                  <c:v>DXAML</c:v>
                </c:pt>
                <c:pt idx="1">
                  <c:v>MSHTML</c:v>
                </c:pt>
                <c:pt idx="2">
                  <c:v>C2</c:v>
                </c:pt>
              </c:strCache>
            </c:strRef>
          </c:cat>
          <c:val>
            <c:numRef>
              <c:f>Sheet1!$G$6:$G$8</c:f>
              <c:numCache>
                <c:formatCode>General</c:formatCode>
                <c:ptCount val="3"/>
                <c:pt idx="0">
                  <c:v>220</c:v>
                </c:pt>
                <c:pt idx="1">
                  <c:v>87</c:v>
                </c:pt>
                <c:pt idx="2">
                  <c:v>13</c:v>
                </c:pt>
              </c:numCache>
            </c:numRef>
          </c:val>
        </c:ser>
        <c:dLbls>
          <c:showLegendKey val="0"/>
          <c:showVal val="0"/>
          <c:showCatName val="0"/>
          <c:showSerName val="0"/>
          <c:showPercent val="0"/>
          <c:showBubbleSize val="0"/>
        </c:dLbls>
        <c:gapWidth val="115"/>
        <c:overlap val="-20"/>
        <c:axId val="11041280"/>
        <c:axId val="11046720"/>
      </c:barChart>
      <c:catAx>
        <c:axId val="1104128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46720"/>
        <c:crosses val="autoZero"/>
        <c:auto val="1"/>
        <c:lblAlgn val="ctr"/>
        <c:lblOffset val="100"/>
        <c:noMultiLvlLbl val="0"/>
      </c:catAx>
      <c:valAx>
        <c:axId val="11046720"/>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41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dirty="0"/>
              <a:t>Incremental</a:t>
            </a:r>
            <a:r>
              <a:rPr lang="en-US" sz="1400" baseline="0" dirty="0"/>
              <a:t> Scenario, (Non LTCG), E2E Build </a:t>
            </a:r>
            <a:r>
              <a:rPr lang="en-US" sz="1400" baseline="0" dirty="0" smtClean="0"/>
              <a:t>Time (sec)</a:t>
            </a:r>
            <a:endParaRPr lang="en-US" sz="1400" dirty="0"/>
          </a:p>
        </c:rich>
      </c:tx>
      <c:overlay val="0"/>
      <c:spPr>
        <a:noFill/>
        <a:ln>
          <a:noFill/>
        </a:ln>
        <a:effectLst/>
      </c:spPr>
    </c:title>
    <c:autoTitleDeleted val="0"/>
    <c:plotArea>
      <c:layout/>
      <c:barChart>
        <c:barDir val="bar"/>
        <c:grouping val="clustered"/>
        <c:varyColors val="0"/>
        <c:ser>
          <c:idx val="0"/>
          <c:order val="0"/>
          <c:tx>
            <c:strRef>
              <c:f>Sheet1!$F$5</c:f>
              <c:strCache>
                <c:ptCount val="1"/>
                <c:pt idx="0">
                  <c:v>VS2013 Preview</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Sheet1!$E$6:$E$10</c:f>
              <c:strCache>
                <c:ptCount val="5"/>
                <c:pt idx="0">
                  <c:v>Auto7</c:v>
                </c:pt>
                <c:pt idx="1">
                  <c:v>Ogre3d</c:v>
                </c:pt>
                <c:pt idx="2">
                  <c:v>Epoch</c:v>
                </c:pt>
                <c:pt idx="3">
                  <c:v>Chrome (F)</c:v>
                </c:pt>
                <c:pt idx="4">
                  <c:v>Chrome (Inc)</c:v>
                </c:pt>
              </c:strCache>
            </c:strRef>
          </c:cat>
          <c:val>
            <c:numRef>
              <c:f>Sheet1!$F$6:$F$10</c:f>
              <c:numCache>
                <c:formatCode>General</c:formatCode>
                <c:ptCount val="5"/>
                <c:pt idx="0">
                  <c:v>1.08</c:v>
                </c:pt>
                <c:pt idx="1">
                  <c:v>34</c:v>
                </c:pt>
                <c:pt idx="2">
                  <c:v>620</c:v>
                </c:pt>
                <c:pt idx="3">
                  <c:v>1023</c:v>
                </c:pt>
                <c:pt idx="4">
                  <c:v>228</c:v>
                </c:pt>
              </c:numCache>
            </c:numRef>
          </c:val>
        </c:ser>
        <c:ser>
          <c:idx val="1"/>
          <c:order val="1"/>
          <c:tx>
            <c:strRef>
              <c:f>Sheet1!$G$5</c:f>
              <c:strCache>
                <c:ptCount val="1"/>
                <c:pt idx="0">
                  <c:v>VS2015 RTM</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Sheet1!$E$6:$E$10</c:f>
              <c:strCache>
                <c:ptCount val="5"/>
                <c:pt idx="0">
                  <c:v>Auto7</c:v>
                </c:pt>
                <c:pt idx="1">
                  <c:v>Ogre3d</c:v>
                </c:pt>
                <c:pt idx="2">
                  <c:v>Epoch</c:v>
                </c:pt>
                <c:pt idx="3">
                  <c:v>Chrome (F)</c:v>
                </c:pt>
                <c:pt idx="4">
                  <c:v>Chrome (Inc)</c:v>
                </c:pt>
              </c:strCache>
            </c:strRef>
          </c:cat>
          <c:val>
            <c:numRef>
              <c:f>Sheet1!$G$6:$G$10</c:f>
              <c:numCache>
                <c:formatCode>General</c:formatCode>
                <c:ptCount val="5"/>
                <c:pt idx="0">
                  <c:v>1.1299999999999999</c:v>
                </c:pt>
                <c:pt idx="1">
                  <c:v>18</c:v>
                </c:pt>
                <c:pt idx="2">
                  <c:v>68</c:v>
                </c:pt>
                <c:pt idx="3">
                  <c:v>492</c:v>
                </c:pt>
                <c:pt idx="4">
                  <c:v>13</c:v>
                </c:pt>
              </c:numCache>
            </c:numRef>
          </c:val>
        </c:ser>
        <c:dLbls>
          <c:showLegendKey val="0"/>
          <c:showVal val="0"/>
          <c:showCatName val="0"/>
          <c:showSerName val="0"/>
          <c:showPercent val="0"/>
          <c:showBubbleSize val="0"/>
        </c:dLbls>
        <c:gapWidth val="115"/>
        <c:overlap val="-20"/>
        <c:axId val="11049440"/>
        <c:axId val="11045632"/>
      </c:barChart>
      <c:catAx>
        <c:axId val="1104944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45632"/>
        <c:crosses val="autoZero"/>
        <c:auto val="1"/>
        <c:lblAlgn val="ctr"/>
        <c:lblOffset val="100"/>
        <c:noMultiLvlLbl val="0"/>
      </c:catAx>
      <c:valAx>
        <c:axId val="11045632"/>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4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/Debug:fastlink, Time (sec)</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Sheet1!$F$7</c:f>
              <c:strCache>
                <c:ptCount val="1"/>
                <c:pt idx="0">
                  <c:v>Link Time (/debug)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Sheet1!$E$8:$E$10</c:f>
              <c:strCache>
                <c:ptCount val="3"/>
                <c:pt idx="0">
                  <c:v>Destiny</c:v>
                </c:pt>
                <c:pt idx="1">
                  <c:v>Chrome</c:v>
                </c:pt>
                <c:pt idx="2">
                  <c:v>Kinect Sports Rival</c:v>
                </c:pt>
              </c:strCache>
            </c:strRef>
          </c:cat>
          <c:val>
            <c:numRef>
              <c:f>Sheet1!$F$8:$F$10</c:f>
              <c:numCache>
                <c:formatCode>General</c:formatCode>
                <c:ptCount val="3"/>
                <c:pt idx="0">
                  <c:v>85</c:v>
                </c:pt>
                <c:pt idx="1">
                  <c:v>471</c:v>
                </c:pt>
                <c:pt idx="2">
                  <c:v>338</c:v>
                </c:pt>
              </c:numCache>
            </c:numRef>
          </c:val>
        </c:ser>
        <c:ser>
          <c:idx val="1"/>
          <c:order val="1"/>
          <c:tx>
            <c:strRef>
              <c:f>Sheet1!$G$7</c:f>
              <c:strCache>
                <c:ptCount val="1"/>
                <c:pt idx="0">
                  <c:v>Link Time (/debug:fastlink)</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Sheet1!$E$8:$E$10</c:f>
              <c:strCache>
                <c:ptCount val="3"/>
                <c:pt idx="0">
                  <c:v>Destiny</c:v>
                </c:pt>
                <c:pt idx="1">
                  <c:v>Chrome</c:v>
                </c:pt>
                <c:pt idx="2">
                  <c:v>Kinect Sports Rival</c:v>
                </c:pt>
              </c:strCache>
            </c:strRef>
          </c:cat>
          <c:val>
            <c:numRef>
              <c:f>Sheet1!$G$8:$G$10</c:f>
              <c:numCache>
                <c:formatCode>General</c:formatCode>
                <c:ptCount val="3"/>
                <c:pt idx="0">
                  <c:v>11</c:v>
                </c:pt>
                <c:pt idx="1">
                  <c:v>280</c:v>
                </c:pt>
                <c:pt idx="2">
                  <c:v>124</c:v>
                </c:pt>
              </c:numCache>
            </c:numRef>
          </c:val>
        </c:ser>
        <c:dLbls>
          <c:showLegendKey val="0"/>
          <c:showVal val="0"/>
          <c:showCatName val="0"/>
          <c:showSerName val="0"/>
          <c:showPercent val="0"/>
          <c:showBubbleSize val="0"/>
        </c:dLbls>
        <c:gapWidth val="100"/>
        <c:overlap val="-24"/>
        <c:axId val="1887397088"/>
        <c:axId val="11041824"/>
      </c:barChart>
      <c:catAx>
        <c:axId val="18873970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041824"/>
        <c:crosses val="autoZero"/>
        <c:auto val="1"/>
        <c:lblAlgn val="ctr"/>
        <c:lblOffset val="100"/>
        <c:noMultiLvlLbl val="0"/>
      </c:catAx>
      <c:valAx>
        <c:axId val="110418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88739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F0C43-3D43-494A-B337-B3479A1896F5}" type="doc">
      <dgm:prSet loTypeId="urn:microsoft.com/office/officeart/2005/8/layout/cycle8" loCatId="cycle" qsTypeId="urn:microsoft.com/office/officeart/2005/8/quickstyle/3d2" qsCatId="3D" csTypeId="urn:microsoft.com/office/officeart/2005/8/colors/colorful3" csCatId="colorful" phldr="1"/>
      <dgm:spPr/>
    </dgm:pt>
    <dgm:pt modelId="{1CEB2A39-11C4-490A-9495-392C9DCA9971}">
      <dgm:prSet phldrT="[Text]"/>
      <dgm:spPr/>
      <dgm:t>
        <a:bodyPr/>
        <a:lstStyle/>
        <a:p>
          <a:r>
            <a:rPr lang="en-US" b="1" dirty="0" smtClean="0">
              <a:solidFill>
                <a:schemeClr val="tx1"/>
              </a:solidFill>
            </a:rPr>
            <a:t>BUILD</a:t>
          </a:r>
          <a:endParaRPr lang="en-US" b="1" dirty="0">
            <a:solidFill>
              <a:schemeClr val="tx1"/>
            </a:solidFill>
          </a:endParaRPr>
        </a:p>
      </dgm:t>
    </dgm:pt>
    <dgm:pt modelId="{BC46C05D-3E65-4EA5-BAF6-2808309211EA}" type="parTrans" cxnId="{6AA479CE-66DF-4705-8E6F-78DC272353D2}">
      <dgm:prSet/>
      <dgm:spPr/>
      <dgm:t>
        <a:bodyPr/>
        <a:lstStyle/>
        <a:p>
          <a:endParaRPr lang="en-US"/>
        </a:p>
      </dgm:t>
    </dgm:pt>
    <dgm:pt modelId="{CCF0D830-FF80-4A75-8E0E-9495D1F93E3D}" type="sibTrans" cxnId="{6AA479CE-66DF-4705-8E6F-78DC272353D2}">
      <dgm:prSet/>
      <dgm:spPr/>
      <dgm:t>
        <a:bodyPr/>
        <a:lstStyle/>
        <a:p>
          <a:endParaRPr lang="en-US"/>
        </a:p>
      </dgm:t>
    </dgm:pt>
    <dgm:pt modelId="{E4696271-B16E-4422-9D0A-5A9F291B031B}">
      <dgm:prSet phldrT="[Text]"/>
      <dgm:spPr/>
      <dgm:t>
        <a:bodyPr/>
        <a:lstStyle/>
        <a:p>
          <a:r>
            <a:rPr lang="en-US" dirty="0" smtClean="0"/>
            <a:t>DEBUG</a:t>
          </a:r>
          <a:endParaRPr lang="en-US" dirty="0"/>
        </a:p>
      </dgm:t>
    </dgm:pt>
    <dgm:pt modelId="{2AAF255D-C6FD-43A2-A622-0C76B27562D1}" type="parTrans" cxnId="{EEB21828-8DCE-48D8-BE47-78B36400357D}">
      <dgm:prSet/>
      <dgm:spPr/>
      <dgm:t>
        <a:bodyPr/>
        <a:lstStyle/>
        <a:p>
          <a:endParaRPr lang="en-US"/>
        </a:p>
      </dgm:t>
    </dgm:pt>
    <dgm:pt modelId="{27EE3DAB-5157-49D7-907A-698D4C13F14D}" type="sibTrans" cxnId="{EEB21828-8DCE-48D8-BE47-78B36400357D}">
      <dgm:prSet/>
      <dgm:spPr/>
      <dgm:t>
        <a:bodyPr/>
        <a:lstStyle/>
        <a:p>
          <a:endParaRPr lang="en-US"/>
        </a:p>
      </dgm:t>
    </dgm:pt>
    <dgm:pt modelId="{55DB59B9-556F-4159-AB6B-40D5EBBE9F61}">
      <dgm:prSet phldrT="[Text]"/>
      <dgm:spPr/>
      <dgm:t>
        <a:bodyPr/>
        <a:lstStyle/>
        <a:p>
          <a:r>
            <a:rPr lang="en-US" dirty="0" smtClean="0"/>
            <a:t>EDIT</a:t>
          </a:r>
          <a:endParaRPr lang="en-US" dirty="0"/>
        </a:p>
      </dgm:t>
    </dgm:pt>
    <dgm:pt modelId="{45B57EC1-29AE-4C3F-86C7-93CE60808413}" type="parTrans" cxnId="{BC4B2D21-076F-4D44-9277-732F13E91147}">
      <dgm:prSet/>
      <dgm:spPr/>
      <dgm:t>
        <a:bodyPr/>
        <a:lstStyle/>
        <a:p>
          <a:endParaRPr lang="en-US"/>
        </a:p>
      </dgm:t>
    </dgm:pt>
    <dgm:pt modelId="{64106BFB-0E8A-4341-AC05-C1AD18A4444B}" type="sibTrans" cxnId="{BC4B2D21-076F-4D44-9277-732F13E91147}">
      <dgm:prSet/>
      <dgm:spPr/>
      <dgm:t>
        <a:bodyPr/>
        <a:lstStyle/>
        <a:p>
          <a:endParaRPr lang="en-US"/>
        </a:p>
      </dgm:t>
    </dgm:pt>
    <dgm:pt modelId="{591D5318-5C5E-4B73-A8BD-1454638F7507}" type="pres">
      <dgm:prSet presAssocID="{1EDF0C43-3D43-494A-B337-B3479A1896F5}" presName="compositeShape" presStyleCnt="0">
        <dgm:presLayoutVars>
          <dgm:chMax val="7"/>
          <dgm:dir/>
          <dgm:resizeHandles val="exact"/>
        </dgm:presLayoutVars>
      </dgm:prSet>
      <dgm:spPr/>
    </dgm:pt>
    <dgm:pt modelId="{4BA56C67-E0AB-41F2-8DC6-86F4D2BC00FC}" type="pres">
      <dgm:prSet presAssocID="{1EDF0C43-3D43-494A-B337-B3479A1896F5}" presName="wedge1" presStyleLbl="node1" presStyleIdx="0" presStyleCnt="3"/>
      <dgm:spPr/>
      <dgm:t>
        <a:bodyPr/>
        <a:lstStyle/>
        <a:p>
          <a:endParaRPr lang="en-US"/>
        </a:p>
      </dgm:t>
    </dgm:pt>
    <dgm:pt modelId="{81112844-D008-4702-B4A6-0BC8215D7014}" type="pres">
      <dgm:prSet presAssocID="{1EDF0C43-3D43-494A-B337-B3479A1896F5}" presName="dummy1a" presStyleCnt="0"/>
      <dgm:spPr/>
    </dgm:pt>
    <dgm:pt modelId="{FF82C026-C007-4333-B5C1-B094B2B7D443}" type="pres">
      <dgm:prSet presAssocID="{1EDF0C43-3D43-494A-B337-B3479A1896F5}" presName="dummy1b" presStyleCnt="0"/>
      <dgm:spPr/>
    </dgm:pt>
    <dgm:pt modelId="{6EEE8B23-91CC-479B-A5BD-94F73A42696E}" type="pres">
      <dgm:prSet presAssocID="{1EDF0C43-3D43-494A-B337-B3479A1896F5}" presName="wedge1Tx" presStyleLbl="node1" presStyleIdx="0" presStyleCnt="3">
        <dgm:presLayoutVars>
          <dgm:chMax val="0"/>
          <dgm:chPref val="0"/>
          <dgm:bulletEnabled val="1"/>
        </dgm:presLayoutVars>
      </dgm:prSet>
      <dgm:spPr/>
      <dgm:t>
        <a:bodyPr/>
        <a:lstStyle/>
        <a:p>
          <a:endParaRPr lang="en-US"/>
        </a:p>
      </dgm:t>
    </dgm:pt>
    <dgm:pt modelId="{263F59B5-8F74-4BFE-8EDF-309AAFECBB81}" type="pres">
      <dgm:prSet presAssocID="{1EDF0C43-3D43-494A-B337-B3479A1896F5}" presName="wedge2" presStyleLbl="node1" presStyleIdx="1" presStyleCnt="3"/>
      <dgm:spPr/>
      <dgm:t>
        <a:bodyPr/>
        <a:lstStyle/>
        <a:p>
          <a:endParaRPr lang="en-US"/>
        </a:p>
      </dgm:t>
    </dgm:pt>
    <dgm:pt modelId="{D5031E0E-4D47-4C73-9F75-0B86DD2E1708}" type="pres">
      <dgm:prSet presAssocID="{1EDF0C43-3D43-494A-B337-B3479A1896F5}" presName="dummy2a" presStyleCnt="0"/>
      <dgm:spPr/>
    </dgm:pt>
    <dgm:pt modelId="{1E3AB3B1-D1C0-4573-BCFA-F157467E7B1E}" type="pres">
      <dgm:prSet presAssocID="{1EDF0C43-3D43-494A-B337-B3479A1896F5}" presName="dummy2b" presStyleCnt="0"/>
      <dgm:spPr/>
    </dgm:pt>
    <dgm:pt modelId="{38ABCBB0-6463-4E8A-B323-655C54F14446}" type="pres">
      <dgm:prSet presAssocID="{1EDF0C43-3D43-494A-B337-B3479A1896F5}" presName="wedge2Tx" presStyleLbl="node1" presStyleIdx="1" presStyleCnt="3">
        <dgm:presLayoutVars>
          <dgm:chMax val="0"/>
          <dgm:chPref val="0"/>
          <dgm:bulletEnabled val="1"/>
        </dgm:presLayoutVars>
      </dgm:prSet>
      <dgm:spPr/>
      <dgm:t>
        <a:bodyPr/>
        <a:lstStyle/>
        <a:p>
          <a:endParaRPr lang="en-US"/>
        </a:p>
      </dgm:t>
    </dgm:pt>
    <dgm:pt modelId="{94149150-AF0F-447F-8BA0-70357EEBC84B}" type="pres">
      <dgm:prSet presAssocID="{1EDF0C43-3D43-494A-B337-B3479A1896F5}" presName="wedge3" presStyleLbl="node1" presStyleIdx="2" presStyleCnt="3"/>
      <dgm:spPr/>
      <dgm:t>
        <a:bodyPr/>
        <a:lstStyle/>
        <a:p>
          <a:endParaRPr lang="en-US"/>
        </a:p>
      </dgm:t>
    </dgm:pt>
    <dgm:pt modelId="{686DCFE7-A102-4704-B2A3-8CA5805665EA}" type="pres">
      <dgm:prSet presAssocID="{1EDF0C43-3D43-494A-B337-B3479A1896F5}" presName="dummy3a" presStyleCnt="0"/>
      <dgm:spPr/>
    </dgm:pt>
    <dgm:pt modelId="{E9D1502F-57AC-4AA9-B859-FBADE5649576}" type="pres">
      <dgm:prSet presAssocID="{1EDF0C43-3D43-494A-B337-B3479A1896F5}" presName="dummy3b" presStyleCnt="0"/>
      <dgm:spPr/>
    </dgm:pt>
    <dgm:pt modelId="{EA66F89A-1B5B-4B6A-B365-A6C7EBC09A87}" type="pres">
      <dgm:prSet presAssocID="{1EDF0C43-3D43-494A-B337-B3479A1896F5}" presName="wedge3Tx" presStyleLbl="node1" presStyleIdx="2" presStyleCnt="3">
        <dgm:presLayoutVars>
          <dgm:chMax val="0"/>
          <dgm:chPref val="0"/>
          <dgm:bulletEnabled val="1"/>
        </dgm:presLayoutVars>
      </dgm:prSet>
      <dgm:spPr/>
      <dgm:t>
        <a:bodyPr/>
        <a:lstStyle/>
        <a:p>
          <a:endParaRPr lang="en-US"/>
        </a:p>
      </dgm:t>
    </dgm:pt>
    <dgm:pt modelId="{3E0F6A04-D125-4C70-AF1F-2BE1DE704D92}" type="pres">
      <dgm:prSet presAssocID="{CCF0D830-FF80-4A75-8E0E-9495D1F93E3D}" presName="arrowWedge1" presStyleLbl="fgSibTrans2D1" presStyleIdx="0" presStyleCnt="3"/>
      <dgm:spPr/>
    </dgm:pt>
    <dgm:pt modelId="{B237BC5E-747C-4716-9B54-81744B78C0C2}" type="pres">
      <dgm:prSet presAssocID="{27EE3DAB-5157-49D7-907A-698D4C13F14D}" presName="arrowWedge2" presStyleLbl="fgSibTrans2D1" presStyleIdx="1" presStyleCnt="3"/>
      <dgm:spPr/>
    </dgm:pt>
    <dgm:pt modelId="{50AEE9E6-915B-45FC-84E0-1C385C23ED56}" type="pres">
      <dgm:prSet presAssocID="{64106BFB-0E8A-4341-AC05-C1AD18A4444B}" presName="arrowWedge3" presStyleLbl="fgSibTrans2D1" presStyleIdx="2" presStyleCnt="3"/>
      <dgm:spPr/>
    </dgm:pt>
  </dgm:ptLst>
  <dgm:cxnLst>
    <dgm:cxn modelId="{06887425-C8A2-45AF-BC6F-4A990D083A80}" type="presOf" srcId="{E4696271-B16E-4422-9D0A-5A9F291B031B}" destId="{38ABCBB0-6463-4E8A-B323-655C54F14446}" srcOrd="1" destOrd="0" presId="urn:microsoft.com/office/officeart/2005/8/layout/cycle8"/>
    <dgm:cxn modelId="{AB81A18F-E385-4DDE-968B-4121C2A4B31C}" type="presOf" srcId="{55DB59B9-556F-4159-AB6B-40D5EBBE9F61}" destId="{EA66F89A-1B5B-4B6A-B365-A6C7EBC09A87}" srcOrd="1" destOrd="0" presId="urn:microsoft.com/office/officeart/2005/8/layout/cycle8"/>
    <dgm:cxn modelId="{EEB21828-8DCE-48D8-BE47-78B36400357D}" srcId="{1EDF0C43-3D43-494A-B337-B3479A1896F5}" destId="{E4696271-B16E-4422-9D0A-5A9F291B031B}" srcOrd="1" destOrd="0" parTransId="{2AAF255D-C6FD-43A2-A622-0C76B27562D1}" sibTransId="{27EE3DAB-5157-49D7-907A-698D4C13F14D}"/>
    <dgm:cxn modelId="{1E48A1CD-D618-4135-B6BF-806AAABF6C41}" type="presOf" srcId="{1CEB2A39-11C4-490A-9495-392C9DCA9971}" destId="{6EEE8B23-91CC-479B-A5BD-94F73A42696E}" srcOrd="1" destOrd="0" presId="urn:microsoft.com/office/officeart/2005/8/layout/cycle8"/>
    <dgm:cxn modelId="{5E09CBA0-864D-4B83-BDA3-44BFDEFC1731}" type="presOf" srcId="{55DB59B9-556F-4159-AB6B-40D5EBBE9F61}" destId="{94149150-AF0F-447F-8BA0-70357EEBC84B}" srcOrd="0" destOrd="0" presId="urn:microsoft.com/office/officeart/2005/8/layout/cycle8"/>
    <dgm:cxn modelId="{BC4B2D21-076F-4D44-9277-732F13E91147}" srcId="{1EDF0C43-3D43-494A-B337-B3479A1896F5}" destId="{55DB59B9-556F-4159-AB6B-40D5EBBE9F61}" srcOrd="2" destOrd="0" parTransId="{45B57EC1-29AE-4C3F-86C7-93CE60808413}" sibTransId="{64106BFB-0E8A-4341-AC05-C1AD18A4444B}"/>
    <dgm:cxn modelId="{6AA479CE-66DF-4705-8E6F-78DC272353D2}" srcId="{1EDF0C43-3D43-494A-B337-B3479A1896F5}" destId="{1CEB2A39-11C4-490A-9495-392C9DCA9971}" srcOrd="0" destOrd="0" parTransId="{BC46C05D-3E65-4EA5-BAF6-2808309211EA}" sibTransId="{CCF0D830-FF80-4A75-8E0E-9495D1F93E3D}"/>
    <dgm:cxn modelId="{C5F3D7FC-AB1F-4529-97C8-7030E2D83C3D}" type="presOf" srcId="{1EDF0C43-3D43-494A-B337-B3479A1896F5}" destId="{591D5318-5C5E-4B73-A8BD-1454638F7507}" srcOrd="0" destOrd="0" presId="urn:microsoft.com/office/officeart/2005/8/layout/cycle8"/>
    <dgm:cxn modelId="{0510BAAA-8BC7-439F-8303-0D54D8937DC0}" type="presOf" srcId="{E4696271-B16E-4422-9D0A-5A9F291B031B}" destId="{263F59B5-8F74-4BFE-8EDF-309AAFECBB81}" srcOrd="0" destOrd="0" presId="urn:microsoft.com/office/officeart/2005/8/layout/cycle8"/>
    <dgm:cxn modelId="{4A7E43D8-9D1E-4C3F-B2AC-772DAE523EEB}" type="presOf" srcId="{1CEB2A39-11C4-490A-9495-392C9DCA9971}" destId="{4BA56C67-E0AB-41F2-8DC6-86F4D2BC00FC}" srcOrd="0" destOrd="0" presId="urn:microsoft.com/office/officeart/2005/8/layout/cycle8"/>
    <dgm:cxn modelId="{AD0B42B4-1412-4EFB-8546-ED2D021EE4E5}" type="presParOf" srcId="{591D5318-5C5E-4B73-A8BD-1454638F7507}" destId="{4BA56C67-E0AB-41F2-8DC6-86F4D2BC00FC}" srcOrd="0" destOrd="0" presId="urn:microsoft.com/office/officeart/2005/8/layout/cycle8"/>
    <dgm:cxn modelId="{FB25FCCF-6810-4169-BDEA-47BFE347999A}" type="presParOf" srcId="{591D5318-5C5E-4B73-A8BD-1454638F7507}" destId="{81112844-D008-4702-B4A6-0BC8215D7014}" srcOrd="1" destOrd="0" presId="urn:microsoft.com/office/officeart/2005/8/layout/cycle8"/>
    <dgm:cxn modelId="{25DF0F9A-95E2-46D3-9D1F-698253424ED1}" type="presParOf" srcId="{591D5318-5C5E-4B73-A8BD-1454638F7507}" destId="{FF82C026-C007-4333-B5C1-B094B2B7D443}" srcOrd="2" destOrd="0" presId="urn:microsoft.com/office/officeart/2005/8/layout/cycle8"/>
    <dgm:cxn modelId="{42F8F6AB-0E7D-43DA-8940-87B3951DF59D}" type="presParOf" srcId="{591D5318-5C5E-4B73-A8BD-1454638F7507}" destId="{6EEE8B23-91CC-479B-A5BD-94F73A42696E}" srcOrd="3" destOrd="0" presId="urn:microsoft.com/office/officeart/2005/8/layout/cycle8"/>
    <dgm:cxn modelId="{86DA04B5-960E-4E19-96F9-1F3F7F77AEA4}" type="presParOf" srcId="{591D5318-5C5E-4B73-A8BD-1454638F7507}" destId="{263F59B5-8F74-4BFE-8EDF-309AAFECBB81}" srcOrd="4" destOrd="0" presId="urn:microsoft.com/office/officeart/2005/8/layout/cycle8"/>
    <dgm:cxn modelId="{A034A1C3-75F1-48CA-947C-7A6D3F9F4DF1}" type="presParOf" srcId="{591D5318-5C5E-4B73-A8BD-1454638F7507}" destId="{D5031E0E-4D47-4C73-9F75-0B86DD2E1708}" srcOrd="5" destOrd="0" presId="urn:microsoft.com/office/officeart/2005/8/layout/cycle8"/>
    <dgm:cxn modelId="{8604EC3F-05EE-4C3C-97A9-8ACC54D35608}" type="presParOf" srcId="{591D5318-5C5E-4B73-A8BD-1454638F7507}" destId="{1E3AB3B1-D1C0-4573-BCFA-F157467E7B1E}" srcOrd="6" destOrd="0" presId="urn:microsoft.com/office/officeart/2005/8/layout/cycle8"/>
    <dgm:cxn modelId="{5A7D8E54-63AF-46BF-9735-42044F164DE1}" type="presParOf" srcId="{591D5318-5C5E-4B73-A8BD-1454638F7507}" destId="{38ABCBB0-6463-4E8A-B323-655C54F14446}" srcOrd="7" destOrd="0" presId="urn:microsoft.com/office/officeart/2005/8/layout/cycle8"/>
    <dgm:cxn modelId="{7E51BC54-A335-4645-9A51-EC49388F6875}" type="presParOf" srcId="{591D5318-5C5E-4B73-A8BD-1454638F7507}" destId="{94149150-AF0F-447F-8BA0-70357EEBC84B}" srcOrd="8" destOrd="0" presId="urn:microsoft.com/office/officeart/2005/8/layout/cycle8"/>
    <dgm:cxn modelId="{0C2BC64A-833D-48A4-A9FD-F00DE1C1F926}" type="presParOf" srcId="{591D5318-5C5E-4B73-A8BD-1454638F7507}" destId="{686DCFE7-A102-4704-B2A3-8CA5805665EA}" srcOrd="9" destOrd="0" presId="urn:microsoft.com/office/officeart/2005/8/layout/cycle8"/>
    <dgm:cxn modelId="{0CFFCDCB-E8DA-404F-8A07-958EB827EF01}" type="presParOf" srcId="{591D5318-5C5E-4B73-A8BD-1454638F7507}" destId="{E9D1502F-57AC-4AA9-B859-FBADE5649576}" srcOrd="10" destOrd="0" presId="urn:microsoft.com/office/officeart/2005/8/layout/cycle8"/>
    <dgm:cxn modelId="{5431AC52-71D7-4F2A-A749-368F09195721}" type="presParOf" srcId="{591D5318-5C5E-4B73-A8BD-1454638F7507}" destId="{EA66F89A-1B5B-4B6A-B365-A6C7EBC09A87}" srcOrd="11" destOrd="0" presId="urn:microsoft.com/office/officeart/2005/8/layout/cycle8"/>
    <dgm:cxn modelId="{BB746C18-06A5-4EF0-88ED-FF7668BE96E7}" type="presParOf" srcId="{591D5318-5C5E-4B73-A8BD-1454638F7507}" destId="{3E0F6A04-D125-4C70-AF1F-2BE1DE704D92}" srcOrd="12" destOrd="0" presId="urn:microsoft.com/office/officeart/2005/8/layout/cycle8"/>
    <dgm:cxn modelId="{F319A2CB-D1E5-4BB8-8C95-F7A3A7443131}" type="presParOf" srcId="{591D5318-5C5E-4B73-A8BD-1454638F7507}" destId="{B237BC5E-747C-4716-9B54-81744B78C0C2}" srcOrd="13" destOrd="0" presId="urn:microsoft.com/office/officeart/2005/8/layout/cycle8"/>
    <dgm:cxn modelId="{107EB58C-59AD-40F6-A646-0F65B696D873}" type="presParOf" srcId="{591D5318-5C5E-4B73-A8BD-1454638F7507}" destId="{50AEE9E6-915B-45FC-84E0-1C385C23ED5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57509-5BC1-4E4A-96D8-803B7A4F2E6B}" type="doc">
      <dgm:prSet loTypeId="urn:microsoft.com/office/officeart/2005/8/layout/chart3" loCatId="cycle" qsTypeId="urn:microsoft.com/office/officeart/2005/8/quickstyle/simple1" qsCatId="simple" csTypeId="urn:microsoft.com/office/officeart/2005/8/colors/accent1_5" csCatId="accent1" phldr="1"/>
      <dgm:spPr/>
    </dgm:pt>
    <dgm:pt modelId="{31450FA7-78DF-4C10-8DDC-FC7AE70E22B7}">
      <dgm:prSet phldrT="[Text]"/>
      <dgm:spPr/>
      <dgm:t>
        <a:bodyPr/>
        <a:lstStyle/>
        <a:p>
          <a:endParaRPr lang="en-US" dirty="0"/>
        </a:p>
      </dgm:t>
    </dgm:pt>
    <dgm:pt modelId="{4031678B-DAA3-4014-BEDE-93CC4A4DE557}" type="parTrans" cxnId="{868FD789-A30F-4D17-ABF3-31D3F5B44788}">
      <dgm:prSet/>
      <dgm:spPr/>
      <dgm:t>
        <a:bodyPr/>
        <a:lstStyle/>
        <a:p>
          <a:endParaRPr lang="en-US"/>
        </a:p>
      </dgm:t>
    </dgm:pt>
    <dgm:pt modelId="{E41D74DC-4F96-4946-AF96-A1005EAEDD42}" type="sibTrans" cxnId="{868FD789-A30F-4D17-ABF3-31D3F5B44788}">
      <dgm:prSet/>
      <dgm:spPr/>
      <dgm:t>
        <a:bodyPr/>
        <a:lstStyle/>
        <a:p>
          <a:endParaRPr lang="en-US"/>
        </a:p>
      </dgm:t>
    </dgm:pt>
    <dgm:pt modelId="{CBC0E0F5-938D-46D3-A268-FB6EAAA84864}">
      <dgm:prSet phldrT="[Text]"/>
      <dgm:spPr/>
      <dgm:t>
        <a:bodyPr/>
        <a:lstStyle/>
        <a:p>
          <a:endParaRPr lang="en-US" dirty="0"/>
        </a:p>
      </dgm:t>
    </dgm:pt>
    <dgm:pt modelId="{3D03719B-8DDC-4540-9522-2850CEFF7DA7}" type="parTrans" cxnId="{10318B33-7CA2-4136-9187-2A9E9FDA398A}">
      <dgm:prSet/>
      <dgm:spPr/>
      <dgm:t>
        <a:bodyPr/>
        <a:lstStyle/>
        <a:p>
          <a:endParaRPr lang="en-US"/>
        </a:p>
      </dgm:t>
    </dgm:pt>
    <dgm:pt modelId="{212EE44B-5235-4DC7-83BA-40D9D357BF9F}" type="sibTrans" cxnId="{10318B33-7CA2-4136-9187-2A9E9FDA398A}">
      <dgm:prSet/>
      <dgm:spPr/>
      <dgm:t>
        <a:bodyPr/>
        <a:lstStyle/>
        <a:p>
          <a:endParaRPr lang="en-US"/>
        </a:p>
      </dgm:t>
    </dgm:pt>
    <dgm:pt modelId="{1332526E-A2A5-4ABF-83EE-856915AEA525}">
      <dgm:prSet phldrT="[Text]"/>
      <dgm:spPr/>
      <dgm:t>
        <a:bodyPr/>
        <a:lstStyle/>
        <a:p>
          <a:endParaRPr lang="en-US" dirty="0"/>
        </a:p>
      </dgm:t>
    </dgm:pt>
    <dgm:pt modelId="{4AAA8F84-E9F1-4E01-97B2-76A38B74138F}" type="parTrans" cxnId="{464CBD54-EE1D-4AF5-B8DB-F77DD1DA7556}">
      <dgm:prSet/>
      <dgm:spPr/>
      <dgm:t>
        <a:bodyPr/>
        <a:lstStyle/>
        <a:p>
          <a:endParaRPr lang="en-US"/>
        </a:p>
      </dgm:t>
    </dgm:pt>
    <dgm:pt modelId="{FE60DA7A-36AA-4BB5-A04F-B191BEF7CBDF}" type="sibTrans" cxnId="{464CBD54-EE1D-4AF5-B8DB-F77DD1DA7556}">
      <dgm:prSet/>
      <dgm:spPr/>
      <dgm:t>
        <a:bodyPr/>
        <a:lstStyle/>
        <a:p>
          <a:endParaRPr lang="en-US"/>
        </a:p>
      </dgm:t>
    </dgm:pt>
    <dgm:pt modelId="{82C3D154-9931-40BB-8E1F-08234A5BCF9B}">
      <dgm:prSet phldrT="[Text]"/>
      <dgm:spPr/>
      <dgm:t>
        <a:bodyPr/>
        <a:lstStyle/>
        <a:p>
          <a:endParaRPr lang="en-US" dirty="0"/>
        </a:p>
      </dgm:t>
    </dgm:pt>
    <dgm:pt modelId="{479B62D7-019F-4819-B79C-6E271D0C033A}" type="parTrans" cxnId="{2CAC23AC-DD2D-4900-ACFF-9C9DDDC8FB5B}">
      <dgm:prSet/>
      <dgm:spPr/>
      <dgm:t>
        <a:bodyPr/>
        <a:lstStyle/>
        <a:p>
          <a:endParaRPr lang="en-US"/>
        </a:p>
      </dgm:t>
    </dgm:pt>
    <dgm:pt modelId="{EB2B8946-3A69-403A-AB74-0D6C8E913E9F}" type="sibTrans" cxnId="{2CAC23AC-DD2D-4900-ACFF-9C9DDDC8FB5B}">
      <dgm:prSet/>
      <dgm:spPr/>
      <dgm:t>
        <a:bodyPr/>
        <a:lstStyle/>
        <a:p>
          <a:endParaRPr lang="en-US"/>
        </a:p>
      </dgm:t>
    </dgm:pt>
    <dgm:pt modelId="{4ED783A4-12AC-4EA1-9ADA-2D6ED031B3CF}">
      <dgm:prSet phldrT="[Text]"/>
      <dgm:spPr/>
      <dgm:t>
        <a:bodyPr/>
        <a:lstStyle/>
        <a:p>
          <a:endParaRPr lang="en-US" dirty="0"/>
        </a:p>
      </dgm:t>
    </dgm:pt>
    <dgm:pt modelId="{A4A83A6A-14CC-48F8-BA5D-279C69F1E9CC}" type="sibTrans" cxnId="{979E32BF-EB08-4356-854D-C8577B099361}">
      <dgm:prSet/>
      <dgm:spPr/>
      <dgm:t>
        <a:bodyPr/>
        <a:lstStyle/>
        <a:p>
          <a:endParaRPr lang="en-US"/>
        </a:p>
      </dgm:t>
    </dgm:pt>
    <dgm:pt modelId="{086B14AC-3730-4660-B625-4B9B13144D45}" type="parTrans" cxnId="{979E32BF-EB08-4356-854D-C8577B099361}">
      <dgm:prSet/>
      <dgm:spPr/>
      <dgm:t>
        <a:bodyPr/>
        <a:lstStyle/>
        <a:p>
          <a:endParaRPr lang="en-US"/>
        </a:p>
      </dgm:t>
    </dgm:pt>
    <dgm:pt modelId="{A8793DB5-CD17-44B6-B3EE-C361D941EE5B}">
      <dgm:prSet phldrT="[Text]"/>
      <dgm:spPr/>
      <dgm:t>
        <a:bodyPr/>
        <a:lstStyle/>
        <a:p>
          <a:endParaRPr lang="en-US" dirty="0"/>
        </a:p>
      </dgm:t>
    </dgm:pt>
    <dgm:pt modelId="{24860D9B-F414-49A9-86C5-3BB66A69F189}" type="parTrans" cxnId="{1892EF5C-EA38-4A23-985D-D26F3CEA4555}">
      <dgm:prSet/>
      <dgm:spPr/>
      <dgm:t>
        <a:bodyPr/>
        <a:lstStyle/>
        <a:p>
          <a:endParaRPr lang="en-US"/>
        </a:p>
      </dgm:t>
    </dgm:pt>
    <dgm:pt modelId="{018DEB59-33E7-4431-988C-AC072FFAA1DE}" type="sibTrans" cxnId="{1892EF5C-EA38-4A23-985D-D26F3CEA4555}">
      <dgm:prSet/>
      <dgm:spPr/>
      <dgm:t>
        <a:bodyPr/>
        <a:lstStyle/>
        <a:p>
          <a:endParaRPr lang="en-US"/>
        </a:p>
      </dgm:t>
    </dgm:pt>
    <dgm:pt modelId="{E8D7E571-1B69-4553-931B-9C71F837AFF1}" type="pres">
      <dgm:prSet presAssocID="{F9557509-5BC1-4E4A-96D8-803B7A4F2E6B}" presName="compositeShape" presStyleCnt="0">
        <dgm:presLayoutVars>
          <dgm:chMax val="7"/>
          <dgm:dir/>
          <dgm:resizeHandles val="exact"/>
        </dgm:presLayoutVars>
      </dgm:prSet>
      <dgm:spPr/>
    </dgm:pt>
    <dgm:pt modelId="{A6D4CCA4-C53C-4F05-BA39-AB62D4D49967}" type="pres">
      <dgm:prSet presAssocID="{F9557509-5BC1-4E4A-96D8-803B7A4F2E6B}" presName="wedge1" presStyleLbl="node1" presStyleIdx="0" presStyleCnt="6" custLinFactNeighborX="-3391" custLinFactNeighborY="4860"/>
      <dgm:spPr/>
      <dgm:t>
        <a:bodyPr/>
        <a:lstStyle/>
        <a:p>
          <a:endParaRPr lang="en-US"/>
        </a:p>
      </dgm:t>
    </dgm:pt>
    <dgm:pt modelId="{177E0B9A-BEDE-45F4-B3C0-2AFA2B06C85E}" type="pres">
      <dgm:prSet presAssocID="{F9557509-5BC1-4E4A-96D8-803B7A4F2E6B}" presName="wedge1Tx" presStyleLbl="node1" presStyleIdx="0" presStyleCnt="6">
        <dgm:presLayoutVars>
          <dgm:chMax val="0"/>
          <dgm:chPref val="0"/>
          <dgm:bulletEnabled val="1"/>
        </dgm:presLayoutVars>
      </dgm:prSet>
      <dgm:spPr/>
      <dgm:t>
        <a:bodyPr/>
        <a:lstStyle/>
        <a:p>
          <a:endParaRPr lang="en-US"/>
        </a:p>
      </dgm:t>
    </dgm:pt>
    <dgm:pt modelId="{D8A27DA7-C8B5-4804-8A27-23E18449662B}" type="pres">
      <dgm:prSet presAssocID="{F9557509-5BC1-4E4A-96D8-803B7A4F2E6B}" presName="wedge2" presStyleLbl="node1" presStyleIdx="1" presStyleCnt="6"/>
      <dgm:spPr/>
      <dgm:t>
        <a:bodyPr/>
        <a:lstStyle/>
        <a:p>
          <a:endParaRPr lang="en-US"/>
        </a:p>
      </dgm:t>
    </dgm:pt>
    <dgm:pt modelId="{A1C5005E-0DC7-47FF-A7F7-38A46AED8C08}" type="pres">
      <dgm:prSet presAssocID="{F9557509-5BC1-4E4A-96D8-803B7A4F2E6B}" presName="wedge2Tx" presStyleLbl="node1" presStyleIdx="1" presStyleCnt="6">
        <dgm:presLayoutVars>
          <dgm:chMax val="0"/>
          <dgm:chPref val="0"/>
          <dgm:bulletEnabled val="1"/>
        </dgm:presLayoutVars>
      </dgm:prSet>
      <dgm:spPr/>
      <dgm:t>
        <a:bodyPr/>
        <a:lstStyle/>
        <a:p>
          <a:endParaRPr lang="en-US"/>
        </a:p>
      </dgm:t>
    </dgm:pt>
    <dgm:pt modelId="{BE544001-B459-4917-9771-2E188FEA5DF6}" type="pres">
      <dgm:prSet presAssocID="{F9557509-5BC1-4E4A-96D8-803B7A4F2E6B}" presName="wedge3" presStyleLbl="node1" presStyleIdx="2" presStyleCnt="6"/>
      <dgm:spPr/>
      <dgm:t>
        <a:bodyPr/>
        <a:lstStyle/>
        <a:p>
          <a:endParaRPr lang="en-US"/>
        </a:p>
      </dgm:t>
    </dgm:pt>
    <dgm:pt modelId="{0E3B1684-5843-48CC-8EE5-1003A7CD23A2}" type="pres">
      <dgm:prSet presAssocID="{F9557509-5BC1-4E4A-96D8-803B7A4F2E6B}" presName="wedge3Tx" presStyleLbl="node1" presStyleIdx="2" presStyleCnt="6">
        <dgm:presLayoutVars>
          <dgm:chMax val="0"/>
          <dgm:chPref val="0"/>
          <dgm:bulletEnabled val="1"/>
        </dgm:presLayoutVars>
      </dgm:prSet>
      <dgm:spPr/>
      <dgm:t>
        <a:bodyPr/>
        <a:lstStyle/>
        <a:p>
          <a:endParaRPr lang="en-US"/>
        </a:p>
      </dgm:t>
    </dgm:pt>
    <dgm:pt modelId="{96A2ABAB-D0C6-4681-AE89-C571B45A61E2}" type="pres">
      <dgm:prSet presAssocID="{F9557509-5BC1-4E4A-96D8-803B7A4F2E6B}" presName="wedge4" presStyleLbl="node1" presStyleIdx="3" presStyleCnt="6"/>
      <dgm:spPr/>
      <dgm:t>
        <a:bodyPr/>
        <a:lstStyle/>
        <a:p>
          <a:endParaRPr lang="en-US"/>
        </a:p>
      </dgm:t>
    </dgm:pt>
    <dgm:pt modelId="{CB464710-BD87-4006-A435-1F1F4FD3DAA8}" type="pres">
      <dgm:prSet presAssocID="{F9557509-5BC1-4E4A-96D8-803B7A4F2E6B}" presName="wedge4Tx" presStyleLbl="node1" presStyleIdx="3" presStyleCnt="6">
        <dgm:presLayoutVars>
          <dgm:chMax val="0"/>
          <dgm:chPref val="0"/>
          <dgm:bulletEnabled val="1"/>
        </dgm:presLayoutVars>
      </dgm:prSet>
      <dgm:spPr/>
      <dgm:t>
        <a:bodyPr/>
        <a:lstStyle/>
        <a:p>
          <a:endParaRPr lang="en-US"/>
        </a:p>
      </dgm:t>
    </dgm:pt>
    <dgm:pt modelId="{70FF1515-2BB5-4F57-AF7D-2FB03F0C9FEE}" type="pres">
      <dgm:prSet presAssocID="{F9557509-5BC1-4E4A-96D8-803B7A4F2E6B}" presName="wedge5" presStyleLbl="node1" presStyleIdx="4" presStyleCnt="6"/>
      <dgm:spPr/>
      <dgm:t>
        <a:bodyPr/>
        <a:lstStyle/>
        <a:p>
          <a:endParaRPr lang="en-US"/>
        </a:p>
      </dgm:t>
    </dgm:pt>
    <dgm:pt modelId="{1924E8FF-9FB7-4724-8466-EB40D4973D25}" type="pres">
      <dgm:prSet presAssocID="{F9557509-5BC1-4E4A-96D8-803B7A4F2E6B}" presName="wedge5Tx" presStyleLbl="node1" presStyleIdx="4" presStyleCnt="6">
        <dgm:presLayoutVars>
          <dgm:chMax val="0"/>
          <dgm:chPref val="0"/>
          <dgm:bulletEnabled val="1"/>
        </dgm:presLayoutVars>
      </dgm:prSet>
      <dgm:spPr/>
      <dgm:t>
        <a:bodyPr/>
        <a:lstStyle/>
        <a:p>
          <a:endParaRPr lang="en-US"/>
        </a:p>
      </dgm:t>
    </dgm:pt>
    <dgm:pt modelId="{407EF6B5-974D-4F77-A2C4-293FD72EBE79}" type="pres">
      <dgm:prSet presAssocID="{F9557509-5BC1-4E4A-96D8-803B7A4F2E6B}" presName="wedge6" presStyleLbl="node1" presStyleIdx="5" presStyleCnt="6"/>
      <dgm:spPr/>
      <dgm:t>
        <a:bodyPr/>
        <a:lstStyle/>
        <a:p>
          <a:endParaRPr lang="en-US"/>
        </a:p>
      </dgm:t>
    </dgm:pt>
    <dgm:pt modelId="{52D7CA66-9C3E-496F-9AD1-90177EB6AA2F}" type="pres">
      <dgm:prSet presAssocID="{F9557509-5BC1-4E4A-96D8-803B7A4F2E6B}" presName="wedge6Tx" presStyleLbl="node1" presStyleIdx="5" presStyleCnt="6">
        <dgm:presLayoutVars>
          <dgm:chMax val="0"/>
          <dgm:chPref val="0"/>
          <dgm:bulletEnabled val="1"/>
        </dgm:presLayoutVars>
      </dgm:prSet>
      <dgm:spPr/>
      <dgm:t>
        <a:bodyPr/>
        <a:lstStyle/>
        <a:p>
          <a:endParaRPr lang="en-US"/>
        </a:p>
      </dgm:t>
    </dgm:pt>
  </dgm:ptLst>
  <dgm:cxnLst>
    <dgm:cxn modelId="{1C7B2CCF-26CA-489A-BA95-AEE025D6C543}" type="presOf" srcId="{82C3D154-9931-40BB-8E1F-08234A5BCF9B}" destId="{407EF6B5-974D-4F77-A2C4-293FD72EBE79}" srcOrd="0" destOrd="0" presId="urn:microsoft.com/office/officeart/2005/8/layout/chart3"/>
    <dgm:cxn modelId="{D925229B-CC95-4E58-89C7-A776B1444063}" type="presOf" srcId="{4ED783A4-12AC-4EA1-9ADA-2D6ED031B3CF}" destId="{96A2ABAB-D0C6-4681-AE89-C571B45A61E2}" srcOrd="0" destOrd="0" presId="urn:microsoft.com/office/officeart/2005/8/layout/chart3"/>
    <dgm:cxn modelId="{1892EF5C-EA38-4A23-985D-D26F3CEA4555}" srcId="{F9557509-5BC1-4E4A-96D8-803B7A4F2E6B}" destId="{A8793DB5-CD17-44B6-B3EE-C361D941EE5B}" srcOrd="4" destOrd="0" parTransId="{24860D9B-F414-49A9-86C5-3BB66A69F189}" sibTransId="{018DEB59-33E7-4431-988C-AC072FFAA1DE}"/>
    <dgm:cxn modelId="{2CAC23AC-DD2D-4900-ACFF-9C9DDDC8FB5B}" srcId="{F9557509-5BC1-4E4A-96D8-803B7A4F2E6B}" destId="{82C3D154-9931-40BB-8E1F-08234A5BCF9B}" srcOrd="5" destOrd="0" parTransId="{479B62D7-019F-4819-B79C-6E271D0C033A}" sibTransId="{EB2B8946-3A69-403A-AB74-0D6C8E913E9F}"/>
    <dgm:cxn modelId="{464CBD54-EE1D-4AF5-B8DB-F77DD1DA7556}" srcId="{F9557509-5BC1-4E4A-96D8-803B7A4F2E6B}" destId="{1332526E-A2A5-4ABF-83EE-856915AEA525}" srcOrd="2" destOrd="0" parTransId="{4AAA8F84-E9F1-4E01-97B2-76A38B74138F}" sibTransId="{FE60DA7A-36AA-4BB5-A04F-B191BEF7CBDF}"/>
    <dgm:cxn modelId="{A1DE50B6-20BE-4188-A4F6-7F73636CD6AB}" type="presOf" srcId="{4ED783A4-12AC-4EA1-9ADA-2D6ED031B3CF}" destId="{CB464710-BD87-4006-A435-1F1F4FD3DAA8}" srcOrd="1" destOrd="0" presId="urn:microsoft.com/office/officeart/2005/8/layout/chart3"/>
    <dgm:cxn modelId="{10318B33-7CA2-4136-9187-2A9E9FDA398A}" srcId="{F9557509-5BC1-4E4A-96D8-803B7A4F2E6B}" destId="{CBC0E0F5-938D-46D3-A268-FB6EAAA84864}" srcOrd="1" destOrd="0" parTransId="{3D03719B-8DDC-4540-9522-2850CEFF7DA7}" sibTransId="{212EE44B-5235-4DC7-83BA-40D9D357BF9F}"/>
    <dgm:cxn modelId="{66A466CD-BA36-4838-9A91-5BAF60912F46}" type="presOf" srcId="{31450FA7-78DF-4C10-8DDC-FC7AE70E22B7}" destId="{A6D4CCA4-C53C-4F05-BA39-AB62D4D49967}" srcOrd="0" destOrd="0" presId="urn:microsoft.com/office/officeart/2005/8/layout/chart3"/>
    <dgm:cxn modelId="{CC948AAA-05B7-4E55-A87D-A2BF7CC3476F}" type="presOf" srcId="{CBC0E0F5-938D-46D3-A268-FB6EAAA84864}" destId="{D8A27DA7-C8B5-4804-8A27-23E18449662B}" srcOrd="0" destOrd="0" presId="urn:microsoft.com/office/officeart/2005/8/layout/chart3"/>
    <dgm:cxn modelId="{27E59C70-4A31-4988-A850-9168C5CB85E9}" type="presOf" srcId="{A8793DB5-CD17-44B6-B3EE-C361D941EE5B}" destId="{1924E8FF-9FB7-4724-8466-EB40D4973D25}" srcOrd="1" destOrd="0" presId="urn:microsoft.com/office/officeart/2005/8/layout/chart3"/>
    <dgm:cxn modelId="{EBBBA694-3F84-464F-A26F-CDD5E907EC3D}" type="presOf" srcId="{1332526E-A2A5-4ABF-83EE-856915AEA525}" destId="{0E3B1684-5843-48CC-8EE5-1003A7CD23A2}" srcOrd="1" destOrd="0" presId="urn:microsoft.com/office/officeart/2005/8/layout/chart3"/>
    <dgm:cxn modelId="{34843DF3-DB19-466F-B5DF-7B8043893F69}" type="presOf" srcId="{A8793DB5-CD17-44B6-B3EE-C361D941EE5B}" destId="{70FF1515-2BB5-4F57-AF7D-2FB03F0C9FEE}" srcOrd="0" destOrd="0" presId="urn:microsoft.com/office/officeart/2005/8/layout/chart3"/>
    <dgm:cxn modelId="{7AFA15A6-2160-443A-9B73-637664AFBE04}" type="presOf" srcId="{1332526E-A2A5-4ABF-83EE-856915AEA525}" destId="{BE544001-B459-4917-9771-2E188FEA5DF6}" srcOrd="0" destOrd="0" presId="urn:microsoft.com/office/officeart/2005/8/layout/chart3"/>
    <dgm:cxn modelId="{3865B906-4EC9-453D-80FB-BC5A8B8760BA}" type="presOf" srcId="{82C3D154-9931-40BB-8E1F-08234A5BCF9B}" destId="{52D7CA66-9C3E-496F-9AD1-90177EB6AA2F}" srcOrd="1" destOrd="0" presId="urn:microsoft.com/office/officeart/2005/8/layout/chart3"/>
    <dgm:cxn modelId="{868FD789-A30F-4D17-ABF3-31D3F5B44788}" srcId="{F9557509-5BC1-4E4A-96D8-803B7A4F2E6B}" destId="{31450FA7-78DF-4C10-8DDC-FC7AE70E22B7}" srcOrd="0" destOrd="0" parTransId="{4031678B-DAA3-4014-BEDE-93CC4A4DE557}" sibTransId="{E41D74DC-4F96-4946-AF96-A1005EAEDD42}"/>
    <dgm:cxn modelId="{51B93450-9030-4DA4-BE65-15A20A786829}" type="presOf" srcId="{31450FA7-78DF-4C10-8DDC-FC7AE70E22B7}" destId="{177E0B9A-BEDE-45F4-B3C0-2AFA2B06C85E}" srcOrd="1" destOrd="0" presId="urn:microsoft.com/office/officeart/2005/8/layout/chart3"/>
    <dgm:cxn modelId="{7A07D94B-1D9E-45FE-A2F4-D0077D117357}" type="presOf" srcId="{CBC0E0F5-938D-46D3-A268-FB6EAAA84864}" destId="{A1C5005E-0DC7-47FF-A7F7-38A46AED8C08}" srcOrd="1" destOrd="0" presId="urn:microsoft.com/office/officeart/2005/8/layout/chart3"/>
    <dgm:cxn modelId="{979E32BF-EB08-4356-854D-C8577B099361}" srcId="{F9557509-5BC1-4E4A-96D8-803B7A4F2E6B}" destId="{4ED783A4-12AC-4EA1-9ADA-2D6ED031B3CF}" srcOrd="3" destOrd="0" parTransId="{086B14AC-3730-4660-B625-4B9B13144D45}" sibTransId="{A4A83A6A-14CC-48F8-BA5D-279C69F1E9CC}"/>
    <dgm:cxn modelId="{DBAD8241-845B-4510-B343-F536EB2BF27B}" type="presOf" srcId="{F9557509-5BC1-4E4A-96D8-803B7A4F2E6B}" destId="{E8D7E571-1B69-4553-931B-9C71F837AFF1}" srcOrd="0" destOrd="0" presId="urn:microsoft.com/office/officeart/2005/8/layout/chart3"/>
    <dgm:cxn modelId="{1AECD3F2-A9DF-4DBE-B91B-B1080A7A80CF}" type="presParOf" srcId="{E8D7E571-1B69-4553-931B-9C71F837AFF1}" destId="{A6D4CCA4-C53C-4F05-BA39-AB62D4D49967}" srcOrd="0" destOrd="0" presId="urn:microsoft.com/office/officeart/2005/8/layout/chart3"/>
    <dgm:cxn modelId="{19A51122-8C62-43A8-BF7A-2C9A2489189A}" type="presParOf" srcId="{E8D7E571-1B69-4553-931B-9C71F837AFF1}" destId="{177E0B9A-BEDE-45F4-B3C0-2AFA2B06C85E}" srcOrd="1" destOrd="0" presId="urn:microsoft.com/office/officeart/2005/8/layout/chart3"/>
    <dgm:cxn modelId="{84E3A1CB-A669-4046-96E6-5C34566E87CF}" type="presParOf" srcId="{E8D7E571-1B69-4553-931B-9C71F837AFF1}" destId="{D8A27DA7-C8B5-4804-8A27-23E18449662B}" srcOrd="2" destOrd="0" presId="urn:microsoft.com/office/officeart/2005/8/layout/chart3"/>
    <dgm:cxn modelId="{941C6EF5-BC1B-452D-BFA4-1FE7645091C1}" type="presParOf" srcId="{E8D7E571-1B69-4553-931B-9C71F837AFF1}" destId="{A1C5005E-0DC7-47FF-A7F7-38A46AED8C08}" srcOrd="3" destOrd="0" presId="urn:microsoft.com/office/officeart/2005/8/layout/chart3"/>
    <dgm:cxn modelId="{5A2890A1-B8EB-470B-ACE5-0F76CB33E8F6}" type="presParOf" srcId="{E8D7E571-1B69-4553-931B-9C71F837AFF1}" destId="{BE544001-B459-4917-9771-2E188FEA5DF6}" srcOrd="4" destOrd="0" presId="urn:microsoft.com/office/officeart/2005/8/layout/chart3"/>
    <dgm:cxn modelId="{F4727A0A-CD1A-4C86-894C-BCFA2A350179}" type="presParOf" srcId="{E8D7E571-1B69-4553-931B-9C71F837AFF1}" destId="{0E3B1684-5843-48CC-8EE5-1003A7CD23A2}" srcOrd="5" destOrd="0" presId="urn:microsoft.com/office/officeart/2005/8/layout/chart3"/>
    <dgm:cxn modelId="{C61E2B6C-64ED-4B83-B456-845237FBBBE1}" type="presParOf" srcId="{E8D7E571-1B69-4553-931B-9C71F837AFF1}" destId="{96A2ABAB-D0C6-4681-AE89-C571B45A61E2}" srcOrd="6" destOrd="0" presId="urn:microsoft.com/office/officeart/2005/8/layout/chart3"/>
    <dgm:cxn modelId="{1871BB1B-B83D-4D2B-9564-5F7D18C5A353}" type="presParOf" srcId="{E8D7E571-1B69-4553-931B-9C71F837AFF1}" destId="{CB464710-BD87-4006-A435-1F1F4FD3DAA8}" srcOrd="7" destOrd="0" presId="urn:microsoft.com/office/officeart/2005/8/layout/chart3"/>
    <dgm:cxn modelId="{9BB6CC7B-C7ED-400C-9EDB-896648408BAB}" type="presParOf" srcId="{E8D7E571-1B69-4553-931B-9C71F837AFF1}" destId="{70FF1515-2BB5-4F57-AF7D-2FB03F0C9FEE}" srcOrd="8" destOrd="0" presId="urn:microsoft.com/office/officeart/2005/8/layout/chart3"/>
    <dgm:cxn modelId="{D60630ED-F26E-493A-BBCD-C13465573310}" type="presParOf" srcId="{E8D7E571-1B69-4553-931B-9C71F837AFF1}" destId="{1924E8FF-9FB7-4724-8466-EB40D4973D25}" srcOrd="9" destOrd="0" presId="urn:microsoft.com/office/officeart/2005/8/layout/chart3"/>
    <dgm:cxn modelId="{64D8BE98-65D9-43DB-AC10-0305FDD8B304}" type="presParOf" srcId="{E8D7E571-1B69-4553-931B-9C71F837AFF1}" destId="{407EF6B5-974D-4F77-A2C4-293FD72EBE79}" srcOrd="10" destOrd="0" presId="urn:microsoft.com/office/officeart/2005/8/layout/chart3"/>
    <dgm:cxn modelId="{C2130AF8-6277-46CC-B943-66D6E813E224}" type="presParOf" srcId="{E8D7E571-1B69-4553-931B-9C71F837AFF1}" destId="{52D7CA66-9C3E-496F-9AD1-90177EB6AA2F}"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4CCA4-C53C-4F05-BA39-AB62D4D49967}">
      <dsp:nvSpPr>
        <dsp:cNvPr id="0" name=""/>
        <dsp:cNvSpPr/>
      </dsp:nvSpPr>
      <dsp:spPr>
        <a:xfrm>
          <a:off x="815163" y="469534"/>
          <a:ext cx="3976940" cy="3976940"/>
        </a:xfrm>
        <a:prstGeom prst="pie">
          <a:avLst>
            <a:gd name="adj1" fmla="val 16200000"/>
            <a:gd name="adj2" fmla="val 19800000"/>
          </a:avLst>
        </a:prstGeom>
        <a:solidFill>
          <a:schemeClr val="accent1">
            <a:alpha val="9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846244" y="895635"/>
        <a:ext cx="1159940" cy="852201"/>
      </dsp:txXfrm>
    </dsp:sp>
    <dsp:sp modelId="{D8A27DA7-C8B5-4804-8A27-23E18449662B}">
      <dsp:nvSpPr>
        <dsp:cNvPr id="0" name=""/>
        <dsp:cNvSpPr/>
      </dsp:nvSpPr>
      <dsp:spPr>
        <a:xfrm>
          <a:off x="831660" y="481257"/>
          <a:ext cx="3976940" cy="3976940"/>
        </a:xfrm>
        <a:prstGeom prst="pie">
          <a:avLst>
            <a:gd name="adj1" fmla="val 19800000"/>
            <a:gd name="adj2" fmla="val 1800000"/>
          </a:avLst>
        </a:prstGeom>
        <a:solidFill>
          <a:schemeClr val="accent1">
            <a:alpha val="90000"/>
            <a:hueOff val="0"/>
            <a:satOff val="0"/>
            <a:lumOff val="0"/>
            <a:alphaOff val="-8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endParaRPr lang="en-US" sz="4500" kern="1200" dirty="0"/>
        </a:p>
      </dsp:txBody>
      <dsp:txXfrm>
        <a:off x="3553971" y="2067298"/>
        <a:ext cx="1202551" cy="804857"/>
      </dsp:txXfrm>
    </dsp:sp>
    <dsp:sp modelId="{BE544001-B459-4917-9771-2E188FEA5DF6}">
      <dsp:nvSpPr>
        <dsp:cNvPr id="0" name=""/>
        <dsp:cNvSpPr/>
      </dsp:nvSpPr>
      <dsp:spPr>
        <a:xfrm>
          <a:off x="831660" y="481257"/>
          <a:ext cx="3976940" cy="3976940"/>
        </a:xfrm>
        <a:prstGeom prst="pie">
          <a:avLst>
            <a:gd name="adj1" fmla="val 1800000"/>
            <a:gd name="adj2" fmla="val 5400000"/>
          </a:avLst>
        </a:prstGeom>
        <a:solidFill>
          <a:schemeClr val="accent1">
            <a:alpha val="90000"/>
            <a:hueOff val="0"/>
            <a:satOff val="0"/>
            <a:lumOff val="0"/>
            <a:alphaOff val="-16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862740" y="3179895"/>
        <a:ext cx="1159940" cy="852201"/>
      </dsp:txXfrm>
    </dsp:sp>
    <dsp:sp modelId="{96A2ABAB-D0C6-4681-AE89-C571B45A61E2}">
      <dsp:nvSpPr>
        <dsp:cNvPr id="0" name=""/>
        <dsp:cNvSpPr/>
      </dsp:nvSpPr>
      <dsp:spPr>
        <a:xfrm>
          <a:off x="831660" y="481257"/>
          <a:ext cx="3976940" cy="3976940"/>
        </a:xfrm>
        <a:prstGeom prst="pie">
          <a:avLst>
            <a:gd name="adj1" fmla="val 5400000"/>
            <a:gd name="adj2" fmla="val 9000000"/>
          </a:avLst>
        </a:prstGeom>
        <a:solidFill>
          <a:schemeClr val="accent1">
            <a:alpha val="90000"/>
            <a:hueOff val="0"/>
            <a:satOff val="0"/>
            <a:lumOff val="0"/>
            <a:alphaOff val="-24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617579" y="3179895"/>
        <a:ext cx="1159940" cy="852201"/>
      </dsp:txXfrm>
    </dsp:sp>
    <dsp:sp modelId="{70FF1515-2BB5-4F57-AF7D-2FB03F0C9FEE}">
      <dsp:nvSpPr>
        <dsp:cNvPr id="0" name=""/>
        <dsp:cNvSpPr/>
      </dsp:nvSpPr>
      <dsp:spPr>
        <a:xfrm>
          <a:off x="831660" y="481257"/>
          <a:ext cx="3976940" cy="3976940"/>
        </a:xfrm>
        <a:prstGeom prst="pie">
          <a:avLst>
            <a:gd name="adj1" fmla="val 9000000"/>
            <a:gd name="adj2" fmla="val 12600000"/>
          </a:avLst>
        </a:prstGeom>
        <a:solidFill>
          <a:schemeClr val="accent1">
            <a:alpha val="90000"/>
            <a:hueOff val="0"/>
            <a:satOff val="0"/>
            <a:lumOff val="0"/>
            <a:alphaOff val="-32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endParaRPr lang="en-US" sz="4500" kern="1200" dirty="0"/>
        </a:p>
      </dsp:txBody>
      <dsp:txXfrm>
        <a:off x="893208" y="2067298"/>
        <a:ext cx="1202551" cy="804857"/>
      </dsp:txXfrm>
    </dsp:sp>
    <dsp:sp modelId="{407EF6B5-974D-4F77-A2C4-293FD72EBE79}">
      <dsp:nvSpPr>
        <dsp:cNvPr id="0" name=""/>
        <dsp:cNvSpPr/>
      </dsp:nvSpPr>
      <dsp:spPr>
        <a:xfrm>
          <a:off x="831660" y="481257"/>
          <a:ext cx="3976940" cy="3976940"/>
        </a:xfrm>
        <a:prstGeom prst="pie">
          <a:avLst>
            <a:gd name="adj1" fmla="val 12600000"/>
            <a:gd name="adj2" fmla="val 16200000"/>
          </a:avLst>
        </a:prstGeom>
        <a:solidFill>
          <a:schemeClr val="accent1">
            <a:alpha val="90000"/>
            <a:hueOff val="0"/>
            <a:satOff val="0"/>
            <a:lumOff val="0"/>
            <a:alpha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617579" y="907357"/>
        <a:ext cx="1159940" cy="85220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4/30/2015 3:40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4/30/2015 3:40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8671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069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60485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4/30/2015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87927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E16581-F575-412F-BE2C-6D76B983CA6B}" type="slidenum">
              <a:rPr lang="en-US" smtClean="0"/>
              <a:t>44</a:t>
            </a:fld>
            <a:endParaRPr lang="en-US"/>
          </a:p>
        </p:txBody>
      </p:sp>
    </p:spTree>
    <p:extLst>
      <p:ext uri="{BB962C8B-B14F-4D97-AF65-F5344CB8AC3E}">
        <p14:creationId xmlns:p14="http://schemas.microsoft.com/office/powerpoint/2010/main" val="384051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3:40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300272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3:40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03541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3:40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06352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16581-F575-412F-BE2C-6D76B983CA6B}" type="slidenum">
              <a:rPr lang="en-US" smtClean="0"/>
              <a:t>48</a:t>
            </a:fld>
            <a:endParaRPr lang="en-US"/>
          </a:p>
        </p:txBody>
      </p:sp>
    </p:spTree>
    <p:extLst>
      <p:ext uri="{BB962C8B-B14F-4D97-AF65-F5344CB8AC3E}">
        <p14:creationId xmlns:p14="http://schemas.microsoft.com/office/powerpoint/2010/main" val="327311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3:40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1523580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4/30/2015 3:40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6906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4/30/2015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789374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E16581-F575-412F-BE2C-6D76B983CA6B}" type="slidenum">
              <a:rPr lang="en-US" smtClean="0">
                <a:solidFill>
                  <a:prstClr val="black"/>
                </a:solidFill>
                <a:latin typeface="Arial"/>
              </a:rPr>
              <a:pPr/>
              <a:t>51</a:t>
            </a:fld>
            <a:endParaRPr lang="en-US">
              <a:solidFill>
                <a:prstClr val="black"/>
              </a:solidFill>
              <a:latin typeface="Arial"/>
            </a:endParaRPr>
          </a:p>
        </p:txBody>
      </p:sp>
    </p:spTree>
    <p:extLst>
      <p:ext uri="{BB962C8B-B14F-4D97-AF65-F5344CB8AC3E}">
        <p14:creationId xmlns:p14="http://schemas.microsoft.com/office/powerpoint/2010/main" val="383148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smtClean="0">
                <a:latin typeface="Segoe UI" pitchFamily="34" charset="0"/>
              </a:rPr>
              <a:t>Build 2015</a:t>
            </a:r>
            <a:endParaRPr lang="en-US" dirty="0">
              <a:latin typeface="Segoe UI" pitchFamily="34" charset="0"/>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4/30/2015 3:40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191838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16581-F575-412F-BE2C-6D76B983CA6B}" type="slidenum">
              <a:rPr lang="en-US" smtClean="0"/>
              <a:t>53</a:t>
            </a:fld>
            <a:endParaRPr lang="en-US"/>
          </a:p>
        </p:txBody>
      </p:sp>
    </p:spTree>
    <p:extLst>
      <p:ext uri="{BB962C8B-B14F-4D97-AF65-F5344CB8AC3E}">
        <p14:creationId xmlns:p14="http://schemas.microsoft.com/office/powerpoint/2010/main" val="241498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F0472-55CB-4729-B112-B8D2CCE0CF88}" type="slidenum">
              <a:rPr lang="en-US" smtClean="0"/>
              <a:t>54</a:t>
            </a:fld>
            <a:endParaRPr lang="en-US"/>
          </a:p>
        </p:txBody>
      </p:sp>
    </p:spTree>
    <p:extLst>
      <p:ext uri="{BB962C8B-B14F-4D97-AF65-F5344CB8AC3E}">
        <p14:creationId xmlns:p14="http://schemas.microsoft.com/office/powerpoint/2010/main" val="60674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76AFCB0-176E-4C44-9422-71BC161C8421}"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29024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5942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0654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38AC6FC-785F-441B-AF63-E8DB1F451B64}"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62967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E693E63-802D-41F8-8324-3061F8069798}" type="datetime1">
              <a:rPr lang="en-US" smtClean="0">
                <a:solidFill>
                  <a:prstClr val="black"/>
                </a:solidFill>
              </a:rPr>
              <a:pPr/>
              <a:t>4/30/2015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33619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E16581-F575-412F-BE2C-6D76B983CA6B}" type="slidenum">
              <a:rPr lang="en-US" smtClean="0">
                <a:solidFill>
                  <a:prstClr val="black"/>
                </a:solidFill>
                <a:latin typeface="Arial"/>
              </a:rPr>
              <a:pPr/>
              <a:t>39</a:t>
            </a:fld>
            <a:endParaRPr lang="en-US">
              <a:solidFill>
                <a:prstClr val="black"/>
              </a:solidFill>
              <a:latin typeface="Arial"/>
            </a:endParaRPr>
          </a:p>
        </p:txBody>
      </p:sp>
    </p:spTree>
    <p:extLst>
      <p:ext uri="{BB962C8B-B14F-4D97-AF65-F5344CB8AC3E}">
        <p14:creationId xmlns:p14="http://schemas.microsoft.com/office/powerpoint/2010/main" val="511071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C6996B83-60CF-42A8-BA06-F99D0BEC30B3}" type="datetime1">
              <a:rPr lang="en-US" smtClean="0"/>
              <a:t>4/30/2015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3019826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52016" y="699453"/>
            <a:ext cx="6530849" cy="5440186"/>
          </a:xfrm>
          <a:solidFill>
            <a:schemeClr val="bg2"/>
          </a:solidFill>
          <a:ln w="76200">
            <a:solidFill>
              <a:schemeClr val="tx1"/>
            </a:solidFill>
            <a:miter lim="800000"/>
          </a:ln>
        </p:spPr>
        <p:txBody>
          <a:bodyPr>
            <a:normAutofit/>
          </a:bodyPr>
          <a:lstStyle>
            <a:lvl1pPr marL="0" indent="0" algn="ctr">
              <a:buNone/>
              <a:defRPr sz="2400"/>
            </a:lvl1pPr>
            <a:lvl2pPr marL="466390" indent="0">
              <a:buNone/>
              <a:defRPr sz="2900"/>
            </a:lvl2pPr>
            <a:lvl3pPr marL="932779" indent="0">
              <a:buNone/>
              <a:defRPr sz="2400"/>
            </a:lvl3pPr>
            <a:lvl4pPr marL="1399169" indent="0">
              <a:buNone/>
              <a:defRPr sz="2000"/>
            </a:lvl4pPr>
            <a:lvl5pPr marL="1865559" indent="0">
              <a:buNone/>
              <a:defRPr sz="2000"/>
            </a:lvl5pPr>
            <a:lvl6pPr marL="2331949" indent="0">
              <a:buNone/>
              <a:defRPr sz="2000"/>
            </a:lvl6pPr>
            <a:lvl7pPr marL="2798338" indent="0">
              <a:buNone/>
              <a:defRPr sz="2000"/>
            </a:lvl7pPr>
            <a:lvl8pPr marL="3264728" indent="0">
              <a:buNone/>
              <a:defRPr sz="2000"/>
            </a:lvl8pPr>
            <a:lvl9pPr marL="3731118" indent="0">
              <a:buNone/>
              <a:defRPr sz="2000"/>
            </a:lvl9pPr>
          </a:lstStyle>
          <a:p>
            <a:r>
              <a:rPr lang="en-US" smtClean="0"/>
              <a:t>Click icon to add picture</a:t>
            </a:r>
            <a:endParaRPr/>
          </a:p>
        </p:txBody>
      </p:sp>
      <p:sp>
        <p:nvSpPr>
          <p:cNvPr id="2" name="Title 1"/>
          <p:cNvSpPr>
            <a:spLocks noGrp="1"/>
          </p:cNvSpPr>
          <p:nvPr>
            <p:ph type="title"/>
          </p:nvPr>
        </p:nvSpPr>
        <p:spPr>
          <a:xfrm>
            <a:off x="1077052" y="1942924"/>
            <a:ext cx="3669682" cy="2720093"/>
          </a:xfrm>
        </p:spPr>
        <p:txBody>
          <a:bodyPr anchor="b">
            <a:normAutofit/>
          </a:bodyPr>
          <a:lstStyle>
            <a:lvl1pPr algn="l">
              <a:lnSpc>
                <a:spcPct val="90000"/>
              </a:lnSpc>
              <a:defRPr sz="37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86856" y="4740734"/>
            <a:ext cx="3654165" cy="1398905"/>
          </a:xfrm>
        </p:spPr>
        <p:txBody>
          <a:bodyPr>
            <a:normAutofit/>
          </a:bodyPr>
          <a:lstStyle>
            <a:lvl1pPr marL="0" indent="0">
              <a:lnSpc>
                <a:spcPct val="90000"/>
              </a:lnSpc>
              <a:spcBef>
                <a:spcPts val="1224"/>
              </a:spcBef>
              <a:buNone/>
              <a:defRPr sz="1800"/>
            </a:lvl1pPr>
            <a:lvl2pPr marL="466390" indent="0">
              <a:buNone/>
              <a:defRPr sz="1200"/>
            </a:lvl2pPr>
            <a:lvl3pPr marL="932779" indent="0">
              <a:buNone/>
              <a:defRPr sz="1000"/>
            </a:lvl3pPr>
            <a:lvl4pPr marL="1399169" indent="0">
              <a:buNone/>
              <a:defRPr sz="900"/>
            </a:lvl4pPr>
            <a:lvl5pPr marL="1865559" indent="0">
              <a:buNone/>
              <a:defRPr sz="900"/>
            </a:lvl5pPr>
            <a:lvl6pPr marL="2331949" indent="0">
              <a:buNone/>
              <a:defRPr sz="900"/>
            </a:lvl6pPr>
            <a:lvl7pPr marL="2798338" indent="0">
              <a:buNone/>
              <a:defRPr sz="900"/>
            </a:lvl7pPr>
            <a:lvl8pPr marL="3264728" indent="0">
              <a:buNone/>
              <a:defRPr sz="900"/>
            </a:lvl8pPr>
            <a:lvl9pPr marL="37311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10244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43118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8166" y="388586"/>
            <a:ext cx="1554965" cy="575105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53345" y="388586"/>
            <a:ext cx="7541576" cy="57510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668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4152952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099010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233245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678174702"/>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038752776"/>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198865032"/>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64745281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5060489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8737146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760164"/>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688866"/>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520849276"/>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67543398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24425873"/>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487798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088180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906609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883280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6114139"/>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10229527"/>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4484836"/>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65817116"/>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052041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0480961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92141317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1097967"/>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4593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426057770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3083875177"/>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25465025"/>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119325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118401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512786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4264883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8838556"/>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1004790994"/>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3670020765"/>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2527477810"/>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82402593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711855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70621542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4434246"/>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78396"/>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891147308"/>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3516866526"/>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00921928"/>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83351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393293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218238"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521" tIns="149217" rIns="186521" bIns="149217" rtlCol="0" anchor="t" anchorCtr="0"/>
          <a:lstStyle/>
          <a:p>
            <a:pPr algn="ctr" defTabSz="932573">
              <a:lnSpc>
                <a:spcPct val="90000"/>
              </a:lnSpc>
              <a:spcBef>
                <a:spcPts val="816"/>
              </a:spcBef>
            </a:pPr>
            <a:endParaRPr lang="en-US" sz="2720" dirty="0" err="1">
              <a:solidFill>
                <a:prstClr val="white"/>
              </a:solidFill>
            </a:endParaRPr>
          </a:p>
        </p:txBody>
      </p:sp>
      <p:sp>
        <p:nvSpPr>
          <p:cNvPr id="8" name="Content Placeholder 3"/>
          <p:cNvSpPr>
            <a:spLocks noGrp="1"/>
          </p:cNvSpPr>
          <p:nvPr>
            <p:ph sz="quarter" idx="15" hasCustomPrompt="1"/>
          </p:nvPr>
        </p:nvSpPr>
        <p:spPr>
          <a:xfrm>
            <a:off x="6218238" y="1211263"/>
            <a:ext cx="5943599" cy="2092881"/>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7" hasCustomPrompt="1"/>
          </p:nvPr>
        </p:nvSpPr>
        <p:spPr>
          <a:xfrm>
            <a:off x="6269700" y="6542223"/>
            <a:ext cx="5944030" cy="227591"/>
          </a:xfrm>
          <a:prstGeom prst="rect">
            <a:avLst/>
          </a:prstGeom>
        </p:spPr>
        <p:txBody>
          <a:bodyPr lIns="0" tIns="0" rIns="0" bIns="0" anchor="b" anchorCtr="0">
            <a:normAutofit/>
          </a:bodyPr>
          <a:lstStyle>
            <a:lvl1pPr marL="0" indent="0">
              <a:spcBef>
                <a:spcPts val="0"/>
              </a:spcBef>
              <a:spcAft>
                <a:spcPts val="0"/>
              </a:spcAft>
              <a:buNone/>
              <a:defRPr sz="816" b="0">
                <a:solidFill>
                  <a:srgbClr val="737373"/>
                </a:solidFill>
                <a:latin typeface="+mn-lt"/>
                <a:cs typeface="Arial" pitchFamily="34" charset="0"/>
              </a:defRPr>
            </a:lvl1pPr>
            <a:lvl2pPr>
              <a:defRPr sz="952" b="0"/>
            </a:lvl2pPr>
            <a:lvl3pPr>
              <a:defRPr sz="952" b="0"/>
            </a:lvl3pPr>
            <a:lvl4pPr>
              <a:defRPr sz="952" b="0"/>
            </a:lvl4pPr>
            <a:lvl5pPr>
              <a:defRPr sz="952" b="0"/>
            </a:lvl5pPr>
          </a:lstStyle>
          <a:p>
            <a:pPr lvl="0"/>
            <a:r>
              <a:rPr lang="en-US" dirty="0" smtClean="0"/>
              <a:t>Source/Footnote:</a:t>
            </a:r>
          </a:p>
        </p:txBody>
      </p:sp>
      <p:sp>
        <p:nvSpPr>
          <p:cNvPr id="7" name="Content Placeholder 3"/>
          <p:cNvSpPr>
            <a:spLocks noGrp="1"/>
          </p:cNvSpPr>
          <p:nvPr>
            <p:ph sz="quarter" idx="18" hasCustomPrompt="1"/>
          </p:nvPr>
        </p:nvSpPr>
        <p:spPr>
          <a:xfrm>
            <a:off x="274639" y="1211263"/>
            <a:ext cx="5943599" cy="20928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80297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734787" y="751179"/>
            <a:ext cx="10966899" cy="2748968"/>
          </a:xfrm>
        </p:spPr>
        <p:txBody>
          <a:bodyPr anchor="b" anchorCtr="0">
            <a:noAutofit/>
          </a:bodyPr>
          <a:lstStyle>
            <a:lvl1pPr algn="l">
              <a:defRPr sz="7343">
                <a:gradFill>
                  <a:gsLst>
                    <a:gs pos="0">
                      <a:schemeClr val="bg1"/>
                    </a:gs>
                    <a:gs pos="100000">
                      <a:schemeClr val="bg1"/>
                    </a:gs>
                  </a:gsLst>
                  <a:lin ang="5400000" scaled="1"/>
                </a:gradFill>
              </a:defRPr>
            </a:lvl1pPr>
          </a:lstStyle>
          <a:p>
            <a:r>
              <a:rPr lang="en-US" dirty="0" smtClean="0"/>
              <a:t>Click to edit title</a:t>
            </a:r>
            <a:endParaRPr lang="en-US" dirty="0"/>
          </a:p>
        </p:txBody>
      </p:sp>
      <p:sp>
        <p:nvSpPr>
          <p:cNvPr id="3" name="Subtitle 2"/>
          <p:cNvSpPr>
            <a:spLocks noGrp="1"/>
          </p:cNvSpPr>
          <p:nvPr userDrawn="1">
            <p:ph type="subTitle" idx="1" hasCustomPrompt="1"/>
          </p:nvPr>
        </p:nvSpPr>
        <p:spPr>
          <a:xfrm>
            <a:off x="742900" y="3500147"/>
            <a:ext cx="7761337" cy="711926"/>
          </a:xfrm>
        </p:spPr>
        <p:txBody>
          <a:bodyPr/>
          <a:lstStyle>
            <a:lvl1pPr marL="0" indent="0" algn="l">
              <a:spcBef>
                <a:spcPts val="816"/>
              </a:spcBef>
              <a:buNone/>
              <a:defRPr sz="3807">
                <a:gradFill>
                  <a:gsLst>
                    <a:gs pos="0">
                      <a:schemeClr val="bg1"/>
                    </a:gs>
                    <a:gs pos="100000">
                      <a:schemeClr val="bg1"/>
                    </a:gs>
                  </a:gsLst>
                  <a:lin ang="5400000" scaled="1"/>
                </a:gradFill>
                <a:latin typeface="+mj-lt"/>
              </a:defRPr>
            </a:lvl1pPr>
            <a:lvl2pPr marL="466287" indent="0" algn="ctr">
              <a:buNone/>
              <a:defRPr sz="2040"/>
            </a:lvl2pPr>
            <a:lvl3pPr marL="932573" indent="0" algn="ctr">
              <a:buNone/>
              <a:defRPr sz="1904"/>
            </a:lvl3pPr>
            <a:lvl4pPr marL="1398860" indent="0" algn="ctr">
              <a:buNone/>
              <a:defRPr sz="1632"/>
            </a:lvl4pPr>
            <a:lvl5pPr marL="1865146" indent="0" algn="ctr">
              <a:buNone/>
              <a:defRPr sz="1632"/>
            </a:lvl5pPr>
            <a:lvl6pPr marL="2331433" indent="0" algn="ctr">
              <a:buNone/>
              <a:defRPr sz="1632"/>
            </a:lvl6pPr>
            <a:lvl7pPr marL="2797719" indent="0" algn="ctr">
              <a:buNone/>
              <a:defRPr sz="1632"/>
            </a:lvl7pPr>
            <a:lvl8pPr marL="3264006" indent="0" algn="ctr">
              <a:buNone/>
              <a:defRPr sz="1632"/>
            </a:lvl8pPr>
            <a:lvl9pPr marL="3730293" indent="0" algn="ctr">
              <a:buNone/>
              <a:defRPr sz="1632"/>
            </a:lvl9pPr>
          </a:lstStyle>
          <a:p>
            <a:r>
              <a:rPr lang="en-US" dirty="0" smtClean="0"/>
              <a:t>Click to edit 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9660" y="5709786"/>
            <a:ext cx="893602" cy="893476"/>
          </a:xfrm>
          <a:prstGeom prst="rect">
            <a:avLst/>
          </a:prstGeom>
        </p:spPr>
      </p:pic>
    </p:spTree>
    <p:extLst>
      <p:ext uri="{BB962C8B-B14F-4D97-AF65-F5344CB8AC3E}">
        <p14:creationId xmlns:p14="http://schemas.microsoft.com/office/powerpoint/2010/main" val="24555989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74272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67052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268126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75341158"/>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48047542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035042549"/>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64844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234885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627070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6149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122634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909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91446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26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4506672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08793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836386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38680526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948832960"/>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50087465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387536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62347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0304642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8047037" y="144461"/>
            <a:ext cx="4191000" cy="1524001"/>
          </a:xfrm>
          <a:prstGeom prst="rect">
            <a:avLst/>
          </a:prstGeom>
          <a:noFill/>
          <a:ln>
            <a:solidFill>
              <a:srgbClr val="FF0000"/>
            </a:solidFill>
          </a:ln>
          <a:effectLst>
            <a:outerShdw blurRad="50800" dist="38100" dir="2700000" algn="tl" rotWithShape="0">
              <a:prstClr val="black">
                <a:alpha val="40000"/>
              </a:prstClr>
            </a:outerShdw>
          </a:effectLst>
        </p:spPr>
        <p:txBody>
          <a:bodyPr wrap="square" lIns="182880" tIns="146304" rIns="182880" bIns="146304" rtlCol="0">
            <a:spAutoFit/>
          </a:bodyPr>
          <a:lstStyle/>
          <a:p>
            <a:pPr>
              <a:lnSpc>
                <a:spcPct val="90000"/>
              </a:lnSpc>
              <a:spcAft>
                <a:spcPts val="600"/>
              </a:spcAft>
            </a:pPr>
            <a:endParaRPr lang="en-US" sz="2400" dirty="0" err="1" smtClean="0">
              <a:gradFill>
                <a:gsLst>
                  <a:gs pos="2917">
                    <a:srgbClr val="404040"/>
                  </a:gs>
                  <a:gs pos="30000">
                    <a:srgbClr val="404040"/>
                  </a:gs>
                </a:gsLst>
                <a:lin ang="5400000" scaled="0"/>
              </a:gradFill>
            </a:endParaRPr>
          </a:p>
        </p:txBody>
      </p:sp>
    </p:spTree>
    <p:extLst>
      <p:ext uri="{BB962C8B-B14F-4D97-AF65-F5344CB8AC3E}">
        <p14:creationId xmlns:p14="http://schemas.microsoft.com/office/powerpoint/2010/main" val="64549943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0201"/>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68839471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348263194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5401805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893970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103577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163" y="6545324"/>
            <a:ext cx="361094" cy="361043"/>
          </a:xfrm>
          <a:prstGeom prst="rect">
            <a:avLst/>
          </a:prstGeom>
        </p:spPr>
      </p:pic>
      <p:sp>
        <p:nvSpPr>
          <p:cNvPr id="3" name="Footer Placeholder 6"/>
          <p:cNvSpPr txBox="1">
            <a:spLocks/>
          </p:cNvSpPr>
          <p:nvPr userDrawn="1"/>
        </p:nvSpPr>
        <p:spPr>
          <a:xfrm>
            <a:off x="10740594" y="6683657"/>
            <a:ext cx="1697051" cy="3108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16" dirty="0" smtClean="0">
                <a:solidFill>
                  <a:srgbClr val="666666"/>
                </a:solidFill>
              </a:rPr>
              <a:t>MICROSOFT CONFIDENTIAL</a:t>
            </a:r>
          </a:p>
        </p:txBody>
      </p:sp>
    </p:spTree>
    <p:extLst>
      <p:ext uri="{BB962C8B-B14F-4D97-AF65-F5344CB8AC3E}">
        <p14:creationId xmlns:p14="http://schemas.microsoft.com/office/powerpoint/2010/main" val="404573618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400536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77933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4903050"/>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283429770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71832855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09414672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721836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34967785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43002200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994341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881500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79116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832710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558" tIns="146045" rIns="182558" bIns="146045" anchor="b">
            <a:noAutofit/>
          </a:bodyPr>
          <a:lstStyle>
            <a:lvl1pPr>
              <a:defRPr sz="19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59" y="2125680"/>
            <a:ext cx="11887199" cy="912813"/>
          </a:xfrm>
        </p:spPr>
        <p:txBody>
          <a:bodyPr/>
          <a:lstStyle>
            <a:lvl1pPr>
              <a:defRPr sz="5300"/>
            </a:lvl1pPr>
          </a:lstStyle>
          <a:p>
            <a:r>
              <a:rPr lang="en-US" dirty="0" smtClean="0"/>
              <a:t>Click to edit master title style</a:t>
            </a:r>
            <a:endParaRPr lang="en-US" dirty="0"/>
          </a:p>
        </p:txBody>
      </p:sp>
    </p:spTree>
    <p:extLst>
      <p:ext uri="{BB962C8B-B14F-4D97-AF65-F5344CB8AC3E}">
        <p14:creationId xmlns:p14="http://schemas.microsoft.com/office/powerpoint/2010/main" val="650080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52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43" y="2125663"/>
            <a:ext cx="8229601" cy="4572000"/>
          </a:xfrm>
        </p:spPr>
        <p:txBody>
          <a:bodyPr lIns="182558" tIns="146045" rIns="182558" bIns="146045">
            <a:noAutofit/>
          </a:bodyPr>
          <a:lstStyle>
            <a:lvl1pPr>
              <a:defRPr sz="3600"/>
            </a:lvl1pPr>
            <a:lvl2pPr>
              <a:defRPr sz="2800"/>
            </a:lvl2pPr>
            <a:lvl3pPr>
              <a:defRPr sz="2400"/>
            </a:lvl3pPr>
            <a:lvl4pPr>
              <a:defRPr sz="19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558" tIns="146045" rIns="182558" bIns="146045">
            <a:noAutofit/>
          </a:bodyPr>
          <a:lstStyle>
            <a:lvl1pPr algn="l" defTabSz="912554"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2554"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139" indent="0" algn="l" defTabSz="912554"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6274" indent="0" algn="l" defTabSz="912554"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8278" indent="0" algn="l" defTabSz="912554"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30302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0" y="2125680"/>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926401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558" tIns="146045" rIns="182558" bIns="146045"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53702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558" tIns="146045" rIns="182558" bIns="146045"/>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2554"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158268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61" y="3040063"/>
            <a:ext cx="6400801" cy="914400"/>
          </a:xfrm>
        </p:spPr>
        <p:txBody>
          <a:bodyPr wrap="square" lIns="182558" tIns="146045" rIns="182558" bIns="146045"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2554"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43"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215" tIns="0" rIns="248215"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107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198158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61" y="3040063"/>
            <a:ext cx="6400801" cy="914400"/>
          </a:xfrm>
        </p:spPr>
        <p:txBody>
          <a:bodyPr vert="horz" wrap="square" lIns="182558" tIns="146045" rIns="182558" bIns="146045"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2554"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215" tIns="0" rIns="248215"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107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62" y="296864"/>
            <a:ext cx="11887199" cy="914400"/>
          </a:xfrm>
        </p:spPr>
        <p:txBody>
          <a:bodyPr vert="horz" lIns="182558" tIns="45638" rIns="182558" bIns="45638" rtlCol="0" anchor="t">
            <a:noAutofit/>
          </a:bodyPr>
          <a:lstStyle>
            <a:lvl1pPr>
              <a:defRPr lang="en-US" sz="49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43870576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61" y="3040063"/>
            <a:ext cx="6400801" cy="914400"/>
          </a:xfrm>
        </p:spPr>
        <p:txBody>
          <a:bodyPr vert="horz" wrap="square" lIns="182558" tIns="146045" rIns="182558" bIns="146045"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2554"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43" y="1211280"/>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6772479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201982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051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107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32" y="2301255"/>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61" y="2301066"/>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1074"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5629439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89999" indent="-289999">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491" indent="-28049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0496" indent="-289999">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8691" indent="-22819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6884" indent="-22819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180" tIns="77588" rIns="155180" bIns="77588" anchor="b" anchorCtr="0">
            <a:noAutofit/>
          </a:bodyPr>
          <a:lstStyle>
            <a:lvl1pPr algn="r">
              <a:buFont typeface="Arial" pitchFamily="34" charset="0"/>
              <a:buNone/>
              <a:defRPr sz="36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0357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66"/>
            <a:ext cx="11887200" cy="5483225"/>
          </a:xfrm>
          <a:prstGeom prst="rect">
            <a:avLst/>
          </a:prstGeom>
        </p:spPr>
        <p:txBody>
          <a:bodyPr/>
          <a:lstStyle>
            <a:lvl1pPr marL="289999" indent="-289999">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491" indent="-28049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0496" indent="-289999">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8691" indent="-22819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6884" indent="-228196">
              <a:buClr>
                <a:schemeClr val="tx1"/>
              </a:buClr>
              <a:buSzPct val="90000"/>
              <a:buFont typeface="Arial" pitchFamily="34" charset="0"/>
              <a:buChar char="•"/>
              <a:defRPr sz="19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1976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71" y="6079050"/>
            <a:ext cx="11888787" cy="624843"/>
          </a:xfrm>
          <a:prstGeom prst="rect">
            <a:avLst/>
          </a:prstGeom>
          <a:noFill/>
          <a:ln w="12700">
            <a:noFill/>
            <a:miter lim="800000"/>
            <a:headEnd type="none" w="sm" len="sm"/>
            <a:tailEnd type="none" w="sm" len="sm"/>
          </a:ln>
          <a:effectLst/>
        </p:spPr>
        <p:txBody>
          <a:bodyPr vert="horz" wrap="square" lIns="182558" tIns="146045" rIns="182558" bIns="146045" numCol="1" anchor="t" anchorCtr="0" compatLnSpc="1">
            <a:prstTxWarp prst="textNoShape">
              <a:avLst/>
            </a:prstTxWarp>
            <a:spAutoFit/>
          </a:bodyPr>
          <a:lstStyle/>
          <a:p>
            <a:pPr defTabSz="930647"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0647"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57"/>
            <a:ext cx="3288506" cy="704445"/>
          </a:xfrm>
          <a:prstGeom prst="rect">
            <a:avLst/>
          </a:prstGeom>
        </p:spPr>
      </p:pic>
    </p:spTree>
    <p:extLst>
      <p:ext uri="{BB962C8B-B14F-4D97-AF65-F5344CB8AC3E}">
        <p14:creationId xmlns:p14="http://schemas.microsoft.com/office/powerpoint/2010/main" val="3105471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191" y="234770"/>
            <a:ext cx="11400103" cy="621530"/>
          </a:xfrm>
        </p:spPr>
        <p:txBody>
          <a:bodyPr/>
          <a:lstStyle>
            <a:lvl1pPr>
              <a:defRPr sz="5300"/>
            </a:lvl1pPr>
          </a:lstStyle>
          <a:p>
            <a:r>
              <a:rPr lang="en-US" dirty="0" smtClean="0"/>
              <a:t>Click to edit Master title style</a:t>
            </a:r>
            <a:endParaRPr lang="en-US" dirty="0"/>
          </a:p>
        </p:txBody>
      </p:sp>
      <p:sp>
        <p:nvSpPr>
          <p:cNvPr id="3" name="Content Placeholder 2"/>
          <p:cNvSpPr>
            <a:spLocks noGrp="1"/>
          </p:cNvSpPr>
          <p:nvPr>
            <p:ph idx="1"/>
          </p:nvPr>
        </p:nvSpPr>
        <p:spPr>
          <a:xfrm>
            <a:off x="518191" y="1476635"/>
            <a:ext cx="11400103" cy="4818451"/>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5"/>
          <p:cNvSpPr>
            <a:spLocks noGrp="1"/>
          </p:cNvSpPr>
          <p:nvPr>
            <p:ph type="ftr" sz="quarter" idx="3"/>
          </p:nvPr>
        </p:nvSpPr>
        <p:spPr>
          <a:xfrm>
            <a:off x="989574" y="6415317"/>
            <a:ext cx="3938218" cy="372394"/>
          </a:xfrm>
          <a:prstGeom prst="rect">
            <a:avLst/>
          </a:prstGeom>
        </p:spPr>
        <p:txBody>
          <a:bodyPr vert="horz" lIns="0" tIns="0" rIns="0" bIns="0" rtlCol="0" anchor="b" anchorCtr="0"/>
          <a:lstStyle>
            <a:lvl1pPr algn="l">
              <a:defRPr sz="1100">
                <a:solidFill>
                  <a:schemeClr val="tx1"/>
                </a:solidFill>
              </a:defRPr>
            </a:lvl1pPr>
          </a:lstStyle>
          <a:p>
            <a:pPr defTabSz="930860"/>
            <a:endParaRPr lang="en-US">
              <a:solidFill>
                <a:srgbClr val="FFFFFF"/>
              </a:solidFill>
            </a:endParaRPr>
          </a:p>
        </p:txBody>
      </p:sp>
      <p:sp>
        <p:nvSpPr>
          <p:cNvPr id="6" name="Slide Number Placeholder 4"/>
          <p:cNvSpPr>
            <a:spLocks noGrp="1"/>
          </p:cNvSpPr>
          <p:nvPr>
            <p:ph type="sldNum" sz="quarter" idx="4"/>
          </p:nvPr>
        </p:nvSpPr>
        <p:spPr>
          <a:xfrm>
            <a:off x="518187" y="6415317"/>
            <a:ext cx="475004" cy="372394"/>
          </a:xfrm>
          <a:prstGeom prst="rect">
            <a:avLst/>
          </a:prstGeom>
        </p:spPr>
        <p:txBody>
          <a:bodyPr vert="horz" lIns="0" tIns="0" rIns="0" bIns="0" rtlCol="0" anchor="b" anchorCtr="0"/>
          <a:lstStyle>
            <a:lvl1pPr algn="l">
              <a:defRPr sz="1100">
                <a:solidFill>
                  <a:schemeClr val="tx1"/>
                </a:solidFill>
              </a:defRPr>
            </a:lvl1pPr>
          </a:lstStyle>
          <a:p>
            <a:pPr defTabSz="930860"/>
            <a:fld id="{D2D58E55-CF64-4497-9333-9BB5462B052D}" type="slidenum">
              <a:rPr lang="en-US" smtClean="0">
                <a:solidFill>
                  <a:srgbClr val="FFFFFF"/>
                </a:solidFill>
              </a:rPr>
              <a:pPr defTabSz="930860"/>
              <a:t>‹#›</a:t>
            </a:fld>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613" y="6372789"/>
            <a:ext cx="4130860" cy="544019"/>
          </a:xfrm>
          <a:prstGeom prst="rect">
            <a:avLst/>
          </a:prstGeom>
        </p:spPr>
      </p:pic>
    </p:spTree>
    <p:extLst>
      <p:ext uri="{BB962C8B-B14F-4D97-AF65-F5344CB8AC3E}">
        <p14:creationId xmlns:p14="http://schemas.microsoft.com/office/powerpoint/2010/main" val="214739853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824" y="280105"/>
            <a:ext cx="11192828" cy="116575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1824" y="1632056"/>
            <a:ext cx="5492776" cy="4616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21875" y="1632056"/>
            <a:ext cx="5492776" cy="4616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10912" y="6369551"/>
            <a:ext cx="2901844" cy="485731"/>
          </a:xfrm>
          <a:prstGeom prst="rect">
            <a:avLst/>
          </a:prstGeom>
          <a:ln/>
        </p:spPr>
        <p:txBody>
          <a:bodyPr/>
          <a:lstStyle>
            <a:lvl1pPr>
              <a:defRPr/>
            </a:lvl1pPr>
          </a:lstStyle>
          <a:p>
            <a:pPr defTabSz="930860">
              <a:defRPr/>
            </a:pPr>
            <a:fld id="{994F6154-B82C-4E26-A1F8-4AF1DBD70686}" type="datetime1">
              <a:rPr lang="en-US">
                <a:solidFill>
                  <a:srgbClr val="FFFFFF"/>
                </a:solidFill>
              </a:rPr>
              <a:pPr defTabSz="930860">
                <a:defRPr/>
              </a:pPr>
              <a:t>4/30/2015</a:t>
            </a:fld>
            <a:endParaRPr lang="en-US">
              <a:solidFill>
                <a:srgbClr val="FFFFFF"/>
              </a:solidFill>
            </a:endParaRPr>
          </a:p>
        </p:txBody>
      </p:sp>
      <p:sp>
        <p:nvSpPr>
          <p:cNvPr id="6" name="Footer Placeholder 5"/>
          <p:cNvSpPr>
            <a:spLocks noGrp="1" noChangeArrowheads="1"/>
          </p:cNvSpPr>
          <p:nvPr>
            <p:ph type="ftr" sz="quarter" idx="11"/>
          </p:nvPr>
        </p:nvSpPr>
        <p:spPr>
          <a:xfrm>
            <a:off x="4249129" y="6369551"/>
            <a:ext cx="3938217" cy="485731"/>
          </a:xfrm>
          <a:prstGeom prst="rect">
            <a:avLst/>
          </a:prstGeom>
          <a:ln/>
        </p:spPr>
        <p:txBody>
          <a:bodyPr/>
          <a:lstStyle>
            <a:lvl1pPr>
              <a:defRPr/>
            </a:lvl1pPr>
          </a:lstStyle>
          <a:p>
            <a:pPr defTabSz="930860">
              <a:defRPr/>
            </a:pPr>
            <a:endParaRPr lang="en-US">
              <a:solidFill>
                <a:srgbClr val="FFFFFF"/>
              </a:solidFill>
            </a:endParaRPr>
          </a:p>
        </p:txBody>
      </p:sp>
    </p:spTree>
    <p:extLst>
      <p:ext uri="{BB962C8B-B14F-4D97-AF65-F5344CB8AC3E}">
        <p14:creationId xmlns:p14="http://schemas.microsoft.com/office/powerpoint/2010/main" val="304206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0860"/>
            <a:fld id="{42EDA026-744C-42D6-9304-D43CB3E7A6E7}" type="datetimeFigureOut">
              <a:rPr lang="en-US" smtClean="0">
                <a:solidFill>
                  <a:srgbClr val="FFFFFF"/>
                </a:solidFill>
              </a:rPr>
              <a:pPr defTabSz="930860"/>
              <a:t>4/30/2015</a:t>
            </a:fld>
            <a:endParaRPr lang="en-US">
              <a:solidFill>
                <a:srgbClr val="FFFFFF"/>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0860"/>
            <a:endParaRPr lang="en-US">
              <a:solidFill>
                <a:srgbClr val="FFFFFF"/>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defTabSz="930860"/>
            <a:fld id="{8810A8F9-6079-4E5F-84E9-3C761A4567C1}" type="slidenum">
              <a:rPr lang="en-US" smtClean="0">
                <a:solidFill>
                  <a:srgbClr val="FFFFFF"/>
                </a:solidFill>
              </a:rPr>
              <a:pPr defTabSz="930860"/>
              <a:t>‹#›</a:t>
            </a:fld>
            <a:endParaRPr lang="en-US">
              <a:solidFill>
                <a:srgbClr val="FFFFFF"/>
              </a:solidFill>
            </a:endParaRPr>
          </a:p>
        </p:txBody>
      </p:sp>
    </p:spTree>
    <p:extLst>
      <p:ext uri="{BB962C8B-B14F-4D97-AF65-F5344CB8AC3E}">
        <p14:creationId xmlns:p14="http://schemas.microsoft.com/office/powerpoint/2010/main" val="2793622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6860" y="1865207"/>
            <a:ext cx="8396807" cy="2953244"/>
          </a:xfrm>
        </p:spPr>
        <p:txBody>
          <a:bodyPr anchor="b">
            <a:normAutofit/>
          </a:bodyPr>
          <a:lstStyle>
            <a:lvl1pPr>
              <a:lnSpc>
                <a:spcPct val="80000"/>
              </a:lnSpc>
              <a:defRPr sz="67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86860" y="4896173"/>
            <a:ext cx="8396807" cy="1243471"/>
          </a:xfrm>
        </p:spPr>
        <p:txBody>
          <a:bodyPr>
            <a:normAutofit/>
          </a:bodyPr>
          <a:lstStyle>
            <a:lvl1pPr marL="0" indent="0" algn="l">
              <a:spcBef>
                <a:spcPts val="0"/>
              </a:spcBef>
              <a:buNone/>
              <a:defRPr sz="2000" cap="all" spc="204" baseline="0">
                <a:solidFill>
                  <a:schemeClr val="accent1"/>
                </a:solidFill>
              </a:defRPr>
            </a:lvl1pPr>
            <a:lvl2pPr marL="466160" indent="0" algn="ctr">
              <a:buNone/>
              <a:defRPr>
                <a:solidFill>
                  <a:schemeClr val="tx1">
                    <a:tint val="75000"/>
                  </a:schemeClr>
                </a:solidFill>
              </a:defRPr>
            </a:lvl2pPr>
            <a:lvl3pPr marL="932322" indent="0" algn="ctr">
              <a:buNone/>
              <a:defRPr>
                <a:solidFill>
                  <a:schemeClr val="tx1">
                    <a:tint val="75000"/>
                  </a:schemeClr>
                </a:solidFill>
              </a:defRPr>
            </a:lvl3pPr>
            <a:lvl4pPr marL="1398483" indent="0" algn="ctr">
              <a:buNone/>
              <a:defRPr>
                <a:solidFill>
                  <a:schemeClr val="tx1">
                    <a:tint val="75000"/>
                  </a:schemeClr>
                </a:solidFill>
              </a:defRPr>
            </a:lvl4pPr>
            <a:lvl5pPr marL="1864645" indent="0" algn="ctr">
              <a:buNone/>
              <a:defRPr>
                <a:solidFill>
                  <a:schemeClr val="tx1">
                    <a:tint val="75000"/>
                  </a:schemeClr>
                </a:solidFill>
              </a:defRPr>
            </a:lvl5pPr>
            <a:lvl6pPr marL="2330807" indent="0" algn="ctr">
              <a:buNone/>
              <a:defRPr>
                <a:solidFill>
                  <a:schemeClr val="tx1">
                    <a:tint val="75000"/>
                  </a:schemeClr>
                </a:solidFill>
              </a:defRPr>
            </a:lvl6pPr>
            <a:lvl7pPr marL="2796968" indent="0" algn="ctr">
              <a:buNone/>
              <a:defRPr>
                <a:solidFill>
                  <a:schemeClr val="tx1">
                    <a:tint val="75000"/>
                  </a:schemeClr>
                </a:solidFill>
              </a:defRPr>
            </a:lvl7pPr>
            <a:lvl8pPr marL="3263129" indent="0" algn="ctr">
              <a:buNone/>
              <a:defRPr>
                <a:solidFill>
                  <a:schemeClr val="tx1">
                    <a:tint val="75000"/>
                  </a:schemeClr>
                </a:solidFill>
              </a:defRPr>
            </a:lvl8pPr>
            <a:lvl9pPr marL="3729291"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8455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02210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1149" y="2564659"/>
            <a:ext cx="8869009" cy="2875527"/>
          </a:xfrm>
        </p:spPr>
        <p:txBody>
          <a:bodyPr anchor="b">
            <a:normAutofit/>
          </a:bodyPr>
          <a:lstStyle>
            <a:lvl1pPr algn="l">
              <a:lnSpc>
                <a:spcPct val="80000"/>
              </a:lnSpc>
              <a:defRPr sz="4900" b="0" cap="none" baseline="0"/>
            </a:lvl1pPr>
          </a:lstStyle>
          <a:p>
            <a:r>
              <a:rPr lang="en-US" smtClean="0"/>
              <a:t>Click to edit Master title style</a:t>
            </a:r>
            <a:endParaRPr/>
          </a:p>
        </p:txBody>
      </p:sp>
      <p:sp>
        <p:nvSpPr>
          <p:cNvPr id="3" name="Text Placeholder 2"/>
          <p:cNvSpPr>
            <a:spLocks noGrp="1"/>
          </p:cNvSpPr>
          <p:nvPr>
            <p:ph type="body" idx="1"/>
          </p:nvPr>
        </p:nvSpPr>
        <p:spPr>
          <a:xfrm>
            <a:off x="1086856" y="5517908"/>
            <a:ext cx="8863840" cy="621737"/>
          </a:xfrm>
        </p:spPr>
        <p:txBody>
          <a:bodyPr anchor="t">
            <a:normAutofit/>
          </a:bodyPr>
          <a:lstStyle>
            <a:lvl1pPr marL="0" indent="0">
              <a:spcBef>
                <a:spcPts val="0"/>
              </a:spcBef>
              <a:buNone/>
              <a:defRPr sz="2000" cap="all" spc="204" baseline="0">
                <a:solidFill>
                  <a:schemeClr val="accent1"/>
                </a:solidFill>
              </a:defRPr>
            </a:lvl1pPr>
            <a:lvl2pPr marL="466160" indent="0">
              <a:buNone/>
              <a:defRPr sz="1800">
                <a:solidFill>
                  <a:schemeClr val="tx1">
                    <a:tint val="75000"/>
                  </a:schemeClr>
                </a:solidFill>
              </a:defRPr>
            </a:lvl2pPr>
            <a:lvl3pPr marL="932322" indent="0">
              <a:buNone/>
              <a:defRPr sz="1600">
                <a:solidFill>
                  <a:schemeClr val="tx1">
                    <a:tint val="75000"/>
                  </a:schemeClr>
                </a:solidFill>
              </a:defRPr>
            </a:lvl3pPr>
            <a:lvl4pPr marL="1398483" indent="0">
              <a:buNone/>
              <a:defRPr sz="1400">
                <a:solidFill>
                  <a:schemeClr val="tx1">
                    <a:tint val="75000"/>
                  </a:schemeClr>
                </a:solidFill>
              </a:defRPr>
            </a:lvl4pPr>
            <a:lvl5pPr marL="1864645" indent="0">
              <a:buNone/>
              <a:defRPr sz="1400">
                <a:solidFill>
                  <a:schemeClr val="tx1">
                    <a:tint val="75000"/>
                  </a:schemeClr>
                </a:solidFill>
              </a:defRPr>
            </a:lvl5pPr>
            <a:lvl6pPr marL="2330807" indent="0">
              <a:buNone/>
              <a:defRPr sz="1400">
                <a:solidFill>
                  <a:schemeClr val="tx1">
                    <a:tint val="75000"/>
                  </a:schemeClr>
                </a:solidFill>
              </a:defRPr>
            </a:lvl6pPr>
            <a:lvl7pPr marL="2796968" indent="0">
              <a:buNone/>
              <a:defRPr sz="1400">
                <a:solidFill>
                  <a:schemeClr val="tx1">
                    <a:tint val="75000"/>
                  </a:schemeClr>
                </a:solidFill>
              </a:defRPr>
            </a:lvl7pPr>
            <a:lvl8pPr marL="3263129" indent="0">
              <a:buNone/>
              <a:defRPr sz="1400">
                <a:solidFill>
                  <a:schemeClr val="tx1">
                    <a:tint val="75000"/>
                  </a:schemeClr>
                </a:solidFill>
              </a:defRPr>
            </a:lvl8pPr>
            <a:lvl9pPr marL="3729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64965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35361" y="1942930"/>
            <a:ext cx="4509395" cy="419671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355746" y="1942930"/>
            <a:ext cx="4509397" cy="419671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64785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53348" y="1942929"/>
            <a:ext cx="4506287" cy="777169"/>
          </a:xfrm>
        </p:spPr>
        <p:txBody>
          <a:bodyPr anchor="ctr">
            <a:noAutofit/>
          </a:bodyPr>
          <a:lstStyle>
            <a:lvl1pPr marL="0" indent="0">
              <a:spcBef>
                <a:spcPts val="0"/>
              </a:spcBef>
              <a:buNone/>
              <a:defRPr sz="2000" b="0" cap="all" spc="204" baseline="0">
                <a:solidFill>
                  <a:schemeClr val="accent1"/>
                </a:solidFill>
              </a:defRPr>
            </a:lvl1pPr>
            <a:lvl2pPr marL="466160" indent="0">
              <a:buNone/>
              <a:defRPr sz="2000" b="1"/>
            </a:lvl2pPr>
            <a:lvl3pPr marL="932322" indent="0">
              <a:buNone/>
              <a:defRPr sz="1800" b="1"/>
            </a:lvl3pPr>
            <a:lvl4pPr marL="1398483" indent="0">
              <a:buNone/>
              <a:defRPr sz="1600" b="1"/>
            </a:lvl4pPr>
            <a:lvl5pPr marL="1864645" indent="0">
              <a:buNone/>
              <a:defRPr sz="1600" b="1"/>
            </a:lvl5pPr>
            <a:lvl6pPr marL="2330807" indent="0">
              <a:buNone/>
              <a:defRPr sz="1600" b="1"/>
            </a:lvl6pPr>
            <a:lvl7pPr marL="2796968" indent="0">
              <a:buNone/>
              <a:defRPr sz="1600" b="1"/>
            </a:lvl7pPr>
            <a:lvl8pPr marL="3263129" indent="0">
              <a:buNone/>
              <a:defRPr sz="1600" b="1"/>
            </a:lvl8pPr>
            <a:lvl9pPr marL="3729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53348" y="2797816"/>
            <a:ext cx="4506287" cy="334182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76844" y="1942929"/>
            <a:ext cx="4506287" cy="777169"/>
          </a:xfrm>
        </p:spPr>
        <p:txBody>
          <a:bodyPr anchor="ctr">
            <a:noAutofit/>
          </a:bodyPr>
          <a:lstStyle>
            <a:lvl1pPr marL="0" indent="0">
              <a:spcBef>
                <a:spcPts val="0"/>
              </a:spcBef>
              <a:buNone/>
              <a:defRPr sz="2000" b="0" cap="all" spc="204" baseline="0">
                <a:solidFill>
                  <a:schemeClr val="accent1"/>
                </a:solidFill>
              </a:defRPr>
            </a:lvl1pPr>
            <a:lvl2pPr marL="466160" indent="0">
              <a:buNone/>
              <a:defRPr sz="2000" b="1"/>
            </a:lvl2pPr>
            <a:lvl3pPr marL="932322" indent="0">
              <a:buNone/>
              <a:defRPr sz="1800" b="1"/>
            </a:lvl3pPr>
            <a:lvl4pPr marL="1398483" indent="0">
              <a:buNone/>
              <a:defRPr sz="1600" b="1"/>
            </a:lvl4pPr>
            <a:lvl5pPr marL="1864645" indent="0">
              <a:buNone/>
              <a:defRPr sz="1600" b="1"/>
            </a:lvl5pPr>
            <a:lvl6pPr marL="2330807" indent="0">
              <a:buNone/>
              <a:defRPr sz="1600" b="1"/>
            </a:lvl6pPr>
            <a:lvl7pPr marL="2796968" indent="0">
              <a:buNone/>
              <a:defRPr sz="1600" b="1"/>
            </a:lvl7pPr>
            <a:lvl8pPr marL="3263129" indent="0">
              <a:buNone/>
              <a:defRPr sz="1600" b="1"/>
            </a:lvl8pPr>
            <a:lvl9pPr marL="3729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6844" y="2797816"/>
            <a:ext cx="4506287" cy="334182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8" name="Footer Placeholder 7"/>
          <p:cNvSpPr>
            <a:spLocks noGrp="1"/>
          </p:cNvSpPr>
          <p:nvPr>
            <p:ph type="ftr" sz="quarter" idx="11"/>
          </p:nvPr>
        </p:nvSpPr>
        <p:spPr/>
        <p:txBody>
          <a:bodyPr/>
          <a:lstStyle/>
          <a:p>
            <a:endParaRPr>
              <a:solidFill>
                <a:prstClr val="white">
                  <a:tint val="75000"/>
                </a:prstClr>
              </a:solidFill>
            </a:endParaRPr>
          </a:p>
        </p:txBody>
      </p:sp>
      <p:sp>
        <p:nvSpPr>
          <p:cNvPr id="9" name="Slide Number Placeholder 8"/>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92853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4" name="Footer Placeholder 3"/>
          <p:cNvSpPr>
            <a:spLocks noGrp="1"/>
          </p:cNvSpPr>
          <p:nvPr>
            <p:ph type="ftr" sz="quarter" idx="11"/>
          </p:nvPr>
        </p:nvSpPr>
        <p:spPr/>
        <p:txBody>
          <a:bodyPr/>
          <a:lstStyle/>
          <a:p>
            <a:endParaRPr>
              <a:solidFill>
                <a:prstClr val="white">
                  <a:tint val="75000"/>
                </a:prstClr>
              </a:solidFill>
            </a:endParaRPr>
          </a:p>
        </p:txBody>
      </p:sp>
      <p:sp>
        <p:nvSpPr>
          <p:cNvPr id="5" name="Slide Number Placeholder 4"/>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8263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3" name="Footer Placeholder 2"/>
          <p:cNvSpPr>
            <a:spLocks noGrp="1"/>
          </p:cNvSpPr>
          <p:nvPr>
            <p:ph type="ftr" sz="quarter" idx="11"/>
          </p:nvPr>
        </p:nvSpPr>
        <p:spPr/>
        <p:txBody>
          <a:bodyPr/>
          <a:lstStyle/>
          <a:p>
            <a:endParaRPr>
              <a:solidFill>
                <a:prstClr val="white">
                  <a:tint val="75000"/>
                </a:prstClr>
              </a:solidFill>
            </a:endParaRPr>
          </a:p>
        </p:txBody>
      </p:sp>
      <p:sp>
        <p:nvSpPr>
          <p:cNvPr id="4" name="Slide Number Placeholder 3"/>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93533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7052" y="1942929"/>
            <a:ext cx="3669682" cy="2720093"/>
          </a:xfrm>
        </p:spPr>
        <p:txBody>
          <a:bodyPr anchor="b">
            <a:noAutofit/>
          </a:bodyPr>
          <a:lstStyle>
            <a:lvl1pPr algn="l">
              <a:lnSpc>
                <a:spcPct val="90000"/>
              </a:lnSpc>
              <a:defRPr sz="37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5052016" y="699453"/>
            <a:ext cx="6530850" cy="544018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86861" y="4740739"/>
            <a:ext cx="3654165" cy="1398905"/>
          </a:xfrm>
        </p:spPr>
        <p:txBody>
          <a:bodyPr>
            <a:normAutofit/>
          </a:bodyPr>
          <a:lstStyle>
            <a:lvl1pPr marL="0" indent="0">
              <a:lnSpc>
                <a:spcPct val="90000"/>
              </a:lnSpc>
              <a:spcBef>
                <a:spcPts val="1224"/>
              </a:spcBef>
              <a:buNone/>
              <a:defRPr sz="1800"/>
            </a:lvl1pPr>
            <a:lvl2pPr marL="466160" indent="0">
              <a:buNone/>
              <a:defRPr sz="1200"/>
            </a:lvl2pPr>
            <a:lvl3pPr marL="932322" indent="0">
              <a:buNone/>
              <a:defRPr sz="1000"/>
            </a:lvl3pPr>
            <a:lvl4pPr marL="1398483" indent="0">
              <a:buNone/>
              <a:defRPr sz="900"/>
            </a:lvl4pPr>
            <a:lvl5pPr marL="1864645" indent="0">
              <a:buNone/>
              <a:defRPr sz="900"/>
            </a:lvl5pPr>
            <a:lvl6pPr marL="2330807" indent="0">
              <a:buNone/>
              <a:defRPr sz="900"/>
            </a:lvl6pPr>
            <a:lvl7pPr marL="2796968" indent="0">
              <a:buNone/>
              <a:defRPr sz="900"/>
            </a:lvl7pPr>
            <a:lvl8pPr marL="3263129" indent="0">
              <a:buNone/>
              <a:defRPr sz="900"/>
            </a:lvl8pPr>
            <a:lvl9pPr marL="3729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7449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52021" y="699453"/>
            <a:ext cx="6530849" cy="5440186"/>
          </a:xfrm>
          <a:solidFill>
            <a:schemeClr val="bg2"/>
          </a:solidFill>
          <a:ln w="76200">
            <a:solidFill>
              <a:schemeClr val="tx1"/>
            </a:solidFill>
            <a:miter lim="800000"/>
          </a:ln>
        </p:spPr>
        <p:txBody>
          <a:bodyPr>
            <a:normAutofit/>
          </a:bodyPr>
          <a:lstStyle>
            <a:lvl1pPr marL="0" indent="0" algn="ctr">
              <a:buNone/>
              <a:defRPr sz="2400"/>
            </a:lvl1pPr>
            <a:lvl2pPr marL="466160" indent="0">
              <a:buNone/>
              <a:defRPr sz="2900"/>
            </a:lvl2pPr>
            <a:lvl3pPr marL="932322" indent="0">
              <a:buNone/>
              <a:defRPr sz="2400"/>
            </a:lvl3pPr>
            <a:lvl4pPr marL="1398483" indent="0">
              <a:buNone/>
              <a:defRPr sz="2000"/>
            </a:lvl4pPr>
            <a:lvl5pPr marL="1864645" indent="0">
              <a:buNone/>
              <a:defRPr sz="2000"/>
            </a:lvl5pPr>
            <a:lvl6pPr marL="2330807" indent="0">
              <a:buNone/>
              <a:defRPr sz="2000"/>
            </a:lvl6pPr>
            <a:lvl7pPr marL="2796968" indent="0">
              <a:buNone/>
              <a:defRPr sz="2000"/>
            </a:lvl7pPr>
            <a:lvl8pPr marL="3263129" indent="0">
              <a:buNone/>
              <a:defRPr sz="2000"/>
            </a:lvl8pPr>
            <a:lvl9pPr marL="3729291" indent="0">
              <a:buNone/>
              <a:defRPr sz="2000"/>
            </a:lvl9pPr>
          </a:lstStyle>
          <a:p>
            <a:r>
              <a:rPr lang="en-US" smtClean="0"/>
              <a:t>Click icon to add picture</a:t>
            </a:r>
            <a:endParaRPr/>
          </a:p>
        </p:txBody>
      </p:sp>
      <p:sp>
        <p:nvSpPr>
          <p:cNvPr id="2" name="Title 1"/>
          <p:cNvSpPr>
            <a:spLocks noGrp="1"/>
          </p:cNvSpPr>
          <p:nvPr>
            <p:ph type="title"/>
          </p:nvPr>
        </p:nvSpPr>
        <p:spPr>
          <a:xfrm>
            <a:off x="1077052" y="1942929"/>
            <a:ext cx="3669682" cy="2720093"/>
          </a:xfrm>
        </p:spPr>
        <p:txBody>
          <a:bodyPr anchor="b">
            <a:normAutofit/>
          </a:bodyPr>
          <a:lstStyle>
            <a:lvl1pPr algn="l">
              <a:lnSpc>
                <a:spcPct val="90000"/>
              </a:lnSpc>
              <a:defRPr sz="37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86861" y="4740739"/>
            <a:ext cx="3654165" cy="1398905"/>
          </a:xfrm>
        </p:spPr>
        <p:txBody>
          <a:bodyPr>
            <a:normAutofit/>
          </a:bodyPr>
          <a:lstStyle>
            <a:lvl1pPr marL="0" indent="0">
              <a:lnSpc>
                <a:spcPct val="90000"/>
              </a:lnSpc>
              <a:spcBef>
                <a:spcPts val="1224"/>
              </a:spcBef>
              <a:buNone/>
              <a:defRPr sz="1800"/>
            </a:lvl1pPr>
            <a:lvl2pPr marL="466160" indent="0">
              <a:buNone/>
              <a:defRPr sz="1200"/>
            </a:lvl2pPr>
            <a:lvl3pPr marL="932322" indent="0">
              <a:buNone/>
              <a:defRPr sz="1000"/>
            </a:lvl3pPr>
            <a:lvl4pPr marL="1398483" indent="0">
              <a:buNone/>
              <a:defRPr sz="900"/>
            </a:lvl4pPr>
            <a:lvl5pPr marL="1864645" indent="0">
              <a:buNone/>
              <a:defRPr sz="900"/>
            </a:lvl5pPr>
            <a:lvl6pPr marL="2330807" indent="0">
              <a:buNone/>
              <a:defRPr sz="900"/>
            </a:lvl6pPr>
            <a:lvl7pPr marL="2796968" indent="0">
              <a:buNone/>
              <a:defRPr sz="900"/>
            </a:lvl7pPr>
            <a:lvl8pPr marL="3263129" indent="0">
              <a:buNone/>
              <a:defRPr sz="900"/>
            </a:lvl8pPr>
            <a:lvl9pPr marL="3729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4040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5311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8171" y="388586"/>
            <a:ext cx="1554965" cy="575105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53350" y="388586"/>
            <a:ext cx="7541576" cy="57510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04669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6857" y="1865207"/>
            <a:ext cx="8396807" cy="2953244"/>
          </a:xfrm>
        </p:spPr>
        <p:txBody>
          <a:bodyPr anchor="b">
            <a:normAutofit/>
          </a:bodyPr>
          <a:lstStyle>
            <a:lvl1pPr>
              <a:lnSpc>
                <a:spcPct val="80000"/>
              </a:lnSpc>
              <a:defRPr sz="67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86856" y="4896168"/>
            <a:ext cx="8396807" cy="1243471"/>
          </a:xfrm>
        </p:spPr>
        <p:txBody>
          <a:bodyPr>
            <a:normAutofit/>
          </a:bodyPr>
          <a:lstStyle>
            <a:lvl1pPr marL="0" indent="0" algn="l">
              <a:spcBef>
                <a:spcPts val="0"/>
              </a:spcBef>
              <a:buNone/>
              <a:defRPr sz="2000" cap="all" spc="204" baseline="0">
                <a:solidFill>
                  <a:schemeClr val="accent1"/>
                </a:solidFill>
              </a:defRPr>
            </a:lvl1pPr>
            <a:lvl2pPr marL="466390" indent="0" algn="ctr">
              <a:buNone/>
              <a:defRPr>
                <a:solidFill>
                  <a:schemeClr val="tx1">
                    <a:tint val="75000"/>
                  </a:schemeClr>
                </a:solidFill>
              </a:defRPr>
            </a:lvl2pPr>
            <a:lvl3pPr marL="932779" indent="0" algn="ctr">
              <a:buNone/>
              <a:defRPr>
                <a:solidFill>
                  <a:schemeClr val="tx1">
                    <a:tint val="75000"/>
                  </a:schemeClr>
                </a:solidFill>
              </a:defRPr>
            </a:lvl3pPr>
            <a:lvl4pPr marL="1399169" indent="0" algn="ctr">
              <a:buNone/>
              <a:defRPr>
                <a:solidFill>
                  <a:schemeClr val="tx1">
                    <a:tint val="75000"/>
                  </a:schemeClr>
                </a:solidFill>
              </a:defRPr>
            </a:lvl4pPr>
            <a:lvl5pPr marL="1865559" indent="0" algn="ctr">
              <a:buNone/>
              <a:defRPr>
                <a:solidFill>
                  <a:schemeClr val="tx1">
                    <a:tint val="75000"/>
                  </a:schemeClr>
                </a:solidFill>
              </a:defRPr>
            </a:lvl5pPr>
            <a:lvl6pPr marL="2331949" indent="0" algn="ctr">
              <a:buNone/>
              <a:defRPr>
                <a:solidFill>
                  <a:schemeClr val="tx1">
                    <a:tint val="75000"/>
                  </a:schemeClr>
                </a:solidFill>
              </a:defRPr>
            </a:lvl6pPr>
            <a:lvl7pPr marL="2798338" indent="0" algn="ctr">
              <a:buNone/>
              <a:defRPr>
                <a:solidFill>
                  <a:schemeClr val="tx1">
                    <a:tint val="75000"/>
                  </a:schemeClr>
                </a:solidFill>
              </a:defRPr>
            </a:lvl7pPr>
            <a:lvl8pPr marL="3264728" indent="0" algn="ctr">
              <a:buNone/>
              <a:defRPr>
                <a:solidFill>
                  <a:schemeClr val="tx1">
                    <a:tint val="75000"/>
                  </a:schemeClr>
                </a:solidFill>
              </a:defRPr>
            </a:lvl8pPr>
            <a:lvl9pPr marL="3731118"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2216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23432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1144" y="2564659"/>
            <a:ext cx="8869009" cy="2875527"/>
          </a:xfrm>
        </p:spPr>
        <p:txBody>
          <a:bodyPr anchor="b">
            <a:normAutofit/>
          </a:bodyPr>
          <a:lstStyle>
            <a:lvl1pPr algn="l">
              <a:lnSpc>
                <a:spcPct val="80000"/>
              </a:lnSpc>
              <a:defRPr sz="4900" b="0" cap="none" baseline="0"/>
            </a:lvl1pPr>
          </a:lstStyle>
          <a:p>
            <a:r>
              <a:rPr lang="en-US" smtClean="0"/>
              <a:t>Click to edit Master title style</a:t>
            </a:r>
            <a:endParaRPr/>
          </a:p>
        </p:txBody>
      </p:sp>
      <p:sp>
        <p:nvSpPr>
          <p:cNvPr id="3" name="Text Placeholder 2"/>
          <p:cNvSpPr>
            <a:spLocks noGrp="1"/>
          </p:cNvSpPr>
          <p:nvPr>
            <p:ph type="body" idx="1"/>
          </p:nvPr>
        </p:nvSpPr>
        <p:spPr>
          <a:xfrm>
            <a:off x="1086856" y="5517903"/>
            <a:ext cx="8863840" cy="621737"/>
          </a:xfrm>
        </p:spPr>
        <p:txBody>
          <a:bodyPr anchor="t">
            <a:normAutofit/>
          </a:bodyPr>
          <a:lstStyle>
            <a:lvl1pPr marL="0" indent="0">
              <a:spcBef>
                <a:spcPts val="0"/>
              </a:spcBef>
              <a:buNone/>
              <a:defRPr sz="2000" cap="all" spc="204" baseline="0">
                <a:solidFill>
                  <a:schemeClr val="accent1"/>
                </a:solidFill>
              </a:defRPr>
            </a:lvl1pPr>
            <a:lvl2pPr marL="466390" indent="0">
              <a:buNone/>
              <a:defRPr sz="1800">
                <a:solidFill>
                  <a:schemeClr val="tx1">
                    <a:tint val="75000"/>
                  </a:schemeClr>
                </a:solidFill>
              </a:defRPr>
            </a:lvl2pPr>
            <a:lvl3pPr marL="932779" indent="0">
              <a:buNone/>
              <a:defRPr sz="1600">
                <a:solidFill>
                  <a:schemeClr val="tx1">
                    <a:tint val="75000"/>
                  </a:schemeClr>
                </a:solidFill>
              </a:defRPr>
            </a:lvl3pPr>
            <a:lvl4pPr marL="1399169" indent="0">
              <a:buNone/>
              <a:defRPr sz="1400">
                <a:solidFill>
                  <a:schemeClr val="tx1">
                    <a:tint val="75000"/>
                  </a:schemeClr>
                </a:solidFill>
              </a:defRPr>
            </a:lvl4pPr>
            <a:lvl5pPr marL="1865559" indent="0">
              <a:buNone/>
              <a:defRPr sz="1400">
                <a:solidFill>
                  <a:schemeClr val="tx1">
                    <a:tint val="75000"/>
                  </a:schemeClr>
                </a:solidFill>
              </a:defRPr>
            </a:lvl5pPr>
            <a:lvl6pPr marL="2331949" indent="0">
              <a:buNone/>
              <a:defRPr sz="1400">
                <a:solidFill>
                  <a:schemeClr val="tx1">
                    <a:tint val="75000"/>
                  </a:schemeClr>
                </a:solidFill>
              </a:defRPr>
            </a:lvl6pPr>
            <a:lvl7pPr marL="2798338" indent="0">
              <a:buNone/>
              <a:defRPr sz="1400">
                <a:solidFill>
                  <a:schemeClr val="tx1">
                    <a:tint val="75000"/>
                  </a:schemeClr>
                </a:solidFill>
              </a:defRPr>
            </a:lvl7pPr>
            <a:lvl8pPr marL="3264728" indent="0">
              <a:buNone/>
              <a:defRPr sz="1400">
                <a:solidFill>
                  <a:schemeClr val="tx1">
                    <a:tint val="75000"/>
                  </a:schemeClr>
                </a:solidFill>
              </a:defRPr>
            </a:lvl8pPr>
            <a:lvl9pPr marL="37311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62808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35356" y="1942925"/>
            <a:ext cx="4509395" cy="419671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355746" y="1942925"/>
            <a:ext cx="4509397" cy="419671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02606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53343" y="1942924"/>
            <a:ext cx="4506287" cy="777169"/>
          </a:xfrm>
        </p:spPr>
        <p:txBody>
          <a:bodyPr anchor="ctr">
            <a:noAutofit/>
          </a:bodyPr>
          <a:lstStyle>
            <a:lvl1pPr marL="0" indent="0">
              <a:spcBef>
                <a:spcPts val="0"/>
              </a:spcBef>
              <a:buNone/>
              <a:defRPr sz="2000" b="0" cap="all" spc="204" baseline="0">
                <a:solidFill>
                  <a:schemeClr val="accent1"/>
                </a:solidFill>
              </a:defRPr>
            </a:lvl1pPr>
            <a:lvl2pPr marL="466390" indent="0">
              <a:buNone/>
              <a:defRPr sz="2000" b="1"/>
            </a:lvl2pPr>
            <a:lvl3pPr marL="932779" indent="0">
              <a:buNone/>
              <a:defRPr sz="1800" b="1"/>
            </a:lvl3pPr>
            <a:lvl4pPr marL="1399169" indent="0">
              <a:buNone/>
              <a:defRPr sz="1600" b="1"/>
            </a:lvl4pPr>
            <a:lvl5pPr marL="1865559" indent="0">
              <a:buNone/>
              <a:defRPr sz="1600" b="1"/>
            </a:lvl5pPr>
            <a:lvl6pPr marL="2331949" indent="0">
              <a:buNone/>
              <a:defRPr sz="1600" b="1"/>
            </a:lvl6pPr>
            <a:lvl7pPr marL="2798338" indent="0">
              <a:buNone/>
              <a:defRPr sz="1600" b="1"/>
            </a:lvl7pPr>
            <a:lvl8pPr marL="3264728" indent="0">
              <a:buNone/>
              <a:defRPr sz="1600" b="1"/>
            </a:lvl8pPr>
            <a:lvl9pPr marL="37311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53343" y="2797811"/>
            <a:ext cx="4506287" cy="334182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76844" y="1942924"/>
            <a:ext cx="4506287" cy="777169"/>
          </a:xfrm>
        </p:spPr>
        <p:txBody>
          <a:bodyPr anchor="ctr">
            <a:noAutofit/>
          </a:bodyPr>
          <a:lstStyle>
            <a:lvl1pPr marL="0" indent="0">
              <a:spcBef>
                <a:spcPts val="0"/>
              </a:spcBef>
              <a:buNone/>
              <a:defRPr sz="2000" b="0" cap="all" spc="204" baseline="0">
                <a:solidFill>
                  <a:schemeClr val="accent1"/>
                </a:solidFill>
              </a:defRPr>
            </a:lvl1pPr>
            <a:lvl2pPr marL="466390" indent="0">
              <a:buNone/>
              <a:defRPr sz="2000" b="1"/>
            </a:lvl2pPr>
            <a:lvl3pPr marL="932779" indent="0">
              <a:buNone/>
              <a:defRPr sz="1800" b="1"/>
            </a:lvl3pPr>
            <a:lvl4pPr marL="1399169" indent="0">
              <a:buNone/>
              <a:defRPr sz="1600" b="1"/>
            </a:lvl4pPr>
            <a:lvl5pPr marL="1865559" indent="0">
              <a:buNone/>
              <a:defRPr sz="1600" b="1"/>
            </a:lvl5pPr>
            <a:lvl6pPr marL="2331949" indent="0">
              <a:buNone/>
              <a:defRPr sz="1600" b="1"/>
            </a:lvl6pPr>
            <a:lvl7pPr marL="2798338" indent="0">
              <a:buNone/>
              <a:defRPr sz="1600" b="1"/>
            </a:lvl7pPr>
            <a:lvl8pPr marL="3264728" indent="0">
              <a:buNone/>
              <a:defRPr sz="1600" b="1"/>
            </a:lvl8pPr>
            <a:lvl9pPr marL="37311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6844" y="2797811"/>
            <a:ext cx="4506287" cy="3341829"/>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8" name="Footer Placeholder 7"/>
          <p:cNvSpPr>
            <a:spLocks noGrp="1"/>
          </p:cNvSpPr>
          <p:nvPr>
            <p:ph type="ftr" sz="quarter" idx="11"/>
          </p:nvPr>
        </p:nvSpPr>
        <p:spPr/>
        <p:txBody>
          <a:bodyPr/>
          <a:lstStyle/>
          <a:p>
            <a:endParaRPr>
              <a:solidFill>
                <a:prstClr val="white">
                  <a:tint val="75000"/>
                </a:prstClr>
              </a:solidFill>
            </a:endParaRPr>
          </a:p>
        </p:txBody>
      </p:sp>
      <p:sp>
        <p:nvSpPr>
          <p:cNvPr id="9" name="Slide Number Placeholder 8"/>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427845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4" name="Footer Placeholder 3"/>
          <p:cNvSpPr>
            <a:spLocks noGrp="1"/>
          </p:cNvSpPr>
          <p:nvPr>
            <p:ph type="ftr" sz="quarter" idx="11"/>
          </p:nvPr>
        </p:nvSpPr>
        <p:spPr/>
        <p:txBody>
          <a:bodyPr/>
          <a:lstStyle/>
          <a:p>
            <a:endParaRPr>
              <a:solidFill>
                <a:prstClr val="white">
                  <a:tint val="75000"/>
                </a:prstClr>
              </a:solidFill>
            </a:endParaRPr>
          </a:p>
        </p:txBody>
      </p:sp>
      <p:sp>
        <p:nvSpPr>
          <p:cNvPr id="5" name="Slide Number Placeholder 4"/>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4252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3" name="Footer Placeholder 2"/>
          <p:cNvSpPr>
            <a:spLocks noGrp="1"/>
          </p:cNvSpPr>
          <p:nvPr>
            <p:ph type="ftr" sz="quarter" idx="11"/>
          </p:nvPr>
        </p:nvSpPr>
        <p:spPr/>
        <p:txBody>
          <a:bodyPr/>
          <a:lstStyle/>
          <a:p>
            <a:endParaRPr>
              <a:solidFill>
                <a:prstClr val="white">
                  <a:tint val="75000"/>
                </a:prstClr>
              </a:solidFill>
            </a:endParaRPr>
          </a:p>
        </p:txBody>
      </p:sp>
      <p:sp>
        <p:nvSpPr>
          <p:cNvPr id="4" name="Slide Number Placeholder 3"/>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4864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7052" y="1942924"/>
            <a:ext cx="3669682" cy="2720093"/>
          </a:xfrm>
        </p:spPr>
        <p:txBody>
          <a:bodyPr anchor="b">
            <a:noAutofit/>
          </a:bodyPr>
          <a:lstStyle>
            <a:lvl1pPr algn="l">
              <a:lnSpc>
                <a:spcPct val="90000"/>
              </a:lnSpc>
              <a:defRPr sz="37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5052016" y="699453"/>
            <a:ext cx="6530850" cy="544018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86856" y="4740734"/>
            <a:ext cx="3654165" cy="1398905"/>
          </a:xfrm>
        </p:spPr>
        <p:txBody>
          <a:bodyPr>
            <a:normAutofit/>
          </a:bodyPr>
          <a:lstStyle>
            <a:lvl1pPr marL="0" indent="0">
              <a:lnSpc>
                <a:spcPct val="90000"/>
              </a:lnSpc>
              <a:spcBef>
                <a:spcPts val="1224"/>
              </a:spcBef>
              <a:buNone/>
              <a:defRPr sz="1800"/>
            </a:lvl1pPr>
            <a:lvl2pPr marL="466390" indent="0">
              <a:buNone/>
              <a:defRPr sz="1200"/>
            </a:lvl2pPr>
            <a:lvl3pPr marL="932779" indent="0">
              <a:buNone/>
              <a:defRPr sz="1000"/>
            </a:lvl3pPr>
            <a:lvl4pPr marL="1399169" indent="0">
              <a:buNone/>
              <a:defRPr sz="900"/>
            </a:lvl4pPr>
            <a:lvl5pPr marL="1865559" indent="0">
              <a:buNone/>
              <a:defRPr sz="900"/>
            </a:lvl5pPr>
            <a:lvl6pPr marL="2331949" indent="0">
              <a:buNone/>
              <a:defRPr sz="900"/>
            </a:lvl6pPr>
            <a:lvl7pPr marL="2798338" indent="0">
              <a:buNone/>
              <a:defRPr sz="900"/>
            </a:lvl7pPr>
            <a:lvl8pPr marL="3264728" indent="0">
              <a:buNone/>
              <a:defRPr sz="900"/>
            </a:lvl8pPr>
            <a:lvl9pPr marL="37311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solidFill>
                  <a:prstClr val="white">
                    <a:tint val="75000"/>
                  </a:prstClr>
                </a:solidFill>
              </a:rPr>
              <a:pPr/>
              <a:t>4/30/2015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4522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image" Target="../media/image1.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1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8.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8.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8.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9.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16" r:id="rId17"/>
    <p:sldLayoutId id="2147484317" r:id="rId1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322263822"/>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6"/>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5371413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6" r:id="rId11"/>
    <p:sldLayoutId id="2147484304" r:id="rId12"/>
    <p:sldLayoutId id="2147484305" r:id="rId13"/>
    <p:sldLayoutId id="2147484318"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033251495"/>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903425202"/>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558" tIns="146045" rIns="182558" bIns="146045"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59" y="298450"/>
            <a:ext cx="11887199" cy="912813"/>
          </a:xfrm>
          <a:prstGeom prst="rect">
            <a:avLst/>
          </a:prstGeom>
        </p:spPr>
        <p:txBody>
          <a:bodyPr vert="horz" lIns="182558" tIns="45638" rIns="182558" bIns="45638"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3529113028"/>
      </p:ext>
    </p:extLst>
  </p:cSld>
  <p:clrMap bg1="dk1" tx1="lt1" bg2="dk2" tx2="lt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7" r:id="rId16"/>
    <p:sldLayoutId id="2147484368" r:id="rId17"/>
    <p:sldLayoutId id="2147484369" r:id="rId18"/>
  </p:sldLayoutIdLst>
  <p:txStyles>
    <p:titleStyle>
      <a:lvl1pPr algn="l" defTabSz="912554" rtl="0" eaLnBrk="1" latinLnBrk="0" hangingPunct="1">
        <a:spcBef>
          <a:spcPct val="0"/>
        </a:spcBef>
        <a:buNone/>
        <a:defRPr sz="4900" kern="1200">
          <a:gradFill>
            <a:gsLst>
              <a:gs pos="0">
                <a:schemeClr val="tx1"/>
              </a:gs>
              <a:gs pos="100000">
                <a:schemeClr val="tx1"/>
              </a:gs>
            </a:gsLst>
            <a:lin ang="5400000" scaled="0"/>
          </a:gradFill>
          <a:latin typeface="+mj-lt"/>
          <a:ea typeface="+mj-ea"/>
          <a:cs typeface="+mj-cs"/>
        </a:defRPr>
      </a:lvl1pPr>
    </p:titleStyle>
    <p:bodyStyle>
      <a:lvl1pPr marL="0" indent="0" algn="l" defTabSz="912554"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2554"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6274" indent="-228139" algn="l" defTabSz="912554"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8278" indent="-282009" algn="l" defTabSz="912554" rtl="0" eaLnBrk="1" latinLnBrk="0" hangingPunct="1">
        <a:spcBef>
          <a:spcPct val="20000"/>
        </a:spcBef>
        <a:buFont typeface="Arial" pitchFamily="34" charset="0"/>
        <a:buChar char="–"/>
        <a:defRPr sz="1900" kern="1200">
          <a:gradFill>
            <a:gsLst>
              <a:gs pos="0">
                <a:schemeClr val="tx1"/>
              </a:gs>
              <a:gs pos="100000">
                <a:schemeClr val="tx1"/>
              </a:gs>
            </a:gsLst>
            <a:lin ang="5400000" scaled="0"/>
          </a:gradFill>
          <a:latin typeface="+mn-lt"/>
          <a:ea typeface="+mn-ea"/>
          <a:cs typeface="+mn-cs"/>
        </a:defRPr>
      </a:lvl4pPr>
      <a:lvl5pPr marL="1031377" indent="-293094" algn="l" defTabSz="912554"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09521" indent="-228139" algn="l" defTabSz="912554"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5797" indent="-228139" algn="l" defTabSz="91255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2073" indent="-228139" algn="l" defTabSz="91255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78349" indent="-228139" algn="l" defTabSz="91255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2554" rtl="0" eaLnBrk="1" latinLnBrk="0" hangingPunct="1">
        <a:defRPr sz="1800" kern="1200">
          <a:solidFill>
            <a:schemeClr val="tx1"/>
          </a:solidFill>
          <a:latin typeface="+mn-lt"/>
          <a:ea typeface="+mn-ea"/>
          <a:cs typeface="+mn-cs"/>
        </a:defRPr>
      </a:lvl1pPr>
      <a:lvl2pPr marL="456274" algn="l" defTabSz="912554" rtl="0" eaLnBrk="1" latinLnBrk="0" hangingPunct="1">
        <a:defRPr sz="1800" kern="1200">
          <a:solidFill>
            <a:schemeClr val="tx1"/>
          </a:solidFill>
          <a:latin typeface="+mn-lt"/>
          <a:ea typeface="+mn-ea"/>
          <a:cs typeface="+mn-cs"/>
        </a:defRPr>
      </a:lvl2pPr>
      <a:lvl3pPr marL="912554" algn="l" defTabSz="912554" rtl="0" eaLnBrk="1" latinLnBrk="0" hangingPunct="1">
        <a:defRPr sz="1800" kern="1200">
          <a:solidFill>
            <a:schemeClr val="tx1"/>
          </a:solidFill>
          <a:latin typeface="+mn-lt"/>
          <a:ea typeface="+mn-ea"/>
          <a:cs typeface="+mn-cs"/>
        </a:defRPr>
      </a:lvl3pPr>
      <a:lvl4pPr marL="1368830" algn="l" defTabSz="912554" rtl="0" eaLnBrk="1" latinLnBrk="0" hangingPunct="1">
        <a:defRPr sz="1800" kern="1200">
          <a:solidFill>
            <a:schemeClr val="tx1"/>
          </a:solidFill>
          <a:latin typeface="+mn-lt"/>
          <a:ea typeface="+mn-ea"/>
          <a:cs typeface="+mn-cs"/>
        </a:defRPr>
      </a:lvl4pPr>
      <a:lvl5pPr marL="1825105" algn="l" defTabSz="912554" rtl="0" eaLnBrk="1" latinLnBrk="0" hangingPunct="1">
        <a:defRPr sz="1800" kern="1200">
          <a:solidFill>
            <a:schemeClr val="tx1"/>
          </a:solidFill>
          <a:latin typeface="+mn-lt"/>
          <a:ea typeface="+mn-ea"/>
          <a:cs typeface="+mn-cs"/>
        </a:defRPr>
      </a:lvl5pPr>
      <a:lvl6pPr marL="2281382" algn="l" defTabSz="912554" rtl="0" eaLnBrk="1" latinLnBrk="0" hangingPunct="1">
        <a:defRPr sz="1800" kern="1200">
          <a:solidFill>
            <a:schemeClr val="tx1"/>
          </a:solidFill>
          <a:latin typeface="+mn-lt"/>
          <a:ea typeface="+mn-ea"/>
          <a:cs typeface="+mn-cs"/>
        </a:defRPr>
      </a:lvl6pPr>
      <a:lvl7pPr marL="2737660" algn="l" defTabSz="912554" rtl="0" eaLnBrk="1" latinLnBrk="0" hangingPunct="1">
        <a:defRPr sz="1800" kern="1200">
          <a:solidFill>
            <a:schemeClr val="tx1"/>
          </a:solidFill>
          <a:latin typeface="+mn-lt"/>
          <a:ea typeface="+mn-ea"/>
          <a:cs typeface="+mn-cs"/>
        </a:defRPr>
      </a:lvl7pPr>
      <a:lvl8pPr marL="3193935" algn="l" defTabSz="912554" rtl="0" eaLnBrk="1" latinLnBrk="0" hangingPunct="1">
        <a:defRPr sz="1800" kern="1200">
          <a:solidFill>
            <a:schemeClr val="tx1"/>
          </a:solidFill>
          <a:latin typeface="+mn-lt"/>
          <a:ea typeface="+mn-ea"/>
          <a:cs typeface="+mn-cs"/>
        </a:defRPr>
      </a:lvl8pPr>
      <a:lvl9pPr marL="3650216" algn="l" defTabSz="9125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3351" y="388590"/>
            <a:ext cx="9329787" cy="1398905"/>
          </a:xfrm>
          <a:prstGeom prst="rect">
            <a:avLst/>
          </a:prstGeom>
        </p:spPr>
        <p:txBody>
          <a:bodyPr vert="horz" lIns="93232" tIns="46619" rIns="93232" bIns="4661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53345" y="1942923"/>
            <a:ext cx="9319982" cy="4196716"/>
          </a:xfrm>
          <a:prstGeom prst="rect">
            <a:avLst/>
          </a:prstGeom>
        </p:spPr>
        <p:txBody>
          <a:bodyPr vert="horz" lIns="93232" tIns="46619" rIns="93232" bIns="466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393571" y="6528223"/>
            <a:ext cx="1478837" cy="281727"/>
          </a:xfrm>
          <a:prstGeom prst="rect">
            <a:avLst/>
          </a:prstGeom>
        </p:spPr>
        <p:txBody>
          <a:bodyPr vert="horz" lIns="93232" tIns="46619" rIns="93232" bIns="46619" rtlCol="0" anchor="ctr"/>
          <a:lstStyle>
            <a:lvl1pPr algn="r">
              <a:defRPr sz="1000">
                <a:solidFill>
                  <a:schemeClr val="tx1">
                    <a:tint val="75000"/>
                  </a:schemeClr>
                </a:solidFill>
              </a:defRPr>
            </a:lvl1pPr>
          </a:lstStyle>
          <a:p>
            <a:pPr defTabSz="932322"/>
            <a:fld id="{03F41C87-7AD9-4845-A077-840E4A0F3F06}" type="datetimeFigureOut">
              <a:rPr lang="en-US" smtClean="0">
                <a:solidFill>
                  <a:prstClr val="white">
                    <a:tint val="75000"/>
                  </a:prstClr>
                </a:solidFill>
              </a:rPr>
              <a:pPr defTabSz="932322"/>
              <a:t>4/30/2015</a:t>
            </a:fld>
            <a:endParaRPr lang="en-US">
              <a:solidFill>
                <a:prstClr val="white">
                  <a:tint val="75000"/>
                </a:prstClr>
              </a:solidFill>
            </a:endParaRPr>
          </a:p>
        </p:txBody>
      </p:sp>
      <p:sp>
        <p:nvSpPr>
          <p:cNvPr id="5" name="Footer Placeholder 4"/>
          <p:cNvSpPr>
            <a:spLocks noGrp="1"/>
          </p:cNvSpPr>
          <p:nvPr>
            <p:ph type="ftr" sz="quarter" idx="3"/>
          </p:nvPr>
        </p:nvSpPr>
        <p:spPr>
          <a:xfrm>
            <a:off x="1553345" y="6528223"/>
            <a:ext cx="6686346" cy="281727"/>
          </a:xfrm>
          <a:prstGeom prst="rect">
            <a:avLst/>
          </a:prstGeom>
        </p:spPr>
        <p:txBody>
          <a:bodyPr vert="horz" lIns="93232" tIns="46619" rIns="93232" bIns="46619" rtlCol="0" anchor="ctr"/>
          <a:lstStyle>
            <a:lvl1pPr algn="l">
              <a:defRPr sz="1000">
                <a:solidFill>
                  <a:schemeClr val="tx1">
                    <a:tint val="75000"/>
                  </a:schemeClr>
                </a:solidFill>
              </a:defRPr>
            </a:lvl1pPr>
          </a:lstStyle>
          <a:p>
            <a:pPr defTabSz="932322"/>
            <a:endParaRPr lang="en-US">
              <a:solidFill>
                <a:prstClr val="white">
                  <a:tint val="75000"/>
                </a:prstClr>
              </a:solidFill>
            </a:endParaRPr>
          </a:p>
        </p:txBody>
      </p:sp>
      <p:sp>
        <p:nvSpPr>
          <p:cNvPr id="6" name="Slide Number Placeholder 5"/>
          <p:cNvSpPr>
            <a:spLocks noGrp="1"/>
          </p:cNvSpPr>
          <p:nvPr>
            <p:ph type="sldNum" sz="quarter" idx="4"/>
          </p:nvPr>
        </p:nvSpPr>
        <p:spPr>
          <a:xfrm>
            <a:off x="10027904" y="6528223"/>
            <a:ext cx="855231" cy="281727"/>
          </a:xfrm>
          <a:prstGeom prst="rect">
            <a:avLst/>
          </a:prstGeom>
        </p:spPr>
        <p:txBody>
          <a:bodyPr vert="horz" lIns="93232" tIns="46619" rIns="93232" bIns="46619" rtlCol="0" anchor="ctr"/>
          <a:lstStyle>
            <a:lvl1pPr algn="r">
              <a:defRPr sz="1000">
                <a:solidFill>
                  <a:schemeClr val="tx1">
                    <a:tint val="75000"/>
                  </a:schemeClr>
                </a:solidFill>
              </a:defRPr>
            </a:lvl1pPr>
          </a:lstStyle>
          <a:p>
            <a:pPr defTabSz="932322"/>
            <a:fld id="{2A013F82-EE5E-44EE-A61D-E31C6657F26F}" type="slidenum">
              <a:rPr lang="en-US" smtClean="0">
                <a:solidFill>
                  <a:prstClr val="white">
                    <a:tint val="75000"/>
                  </a:prstClr>
                </a:solidFill>
              </a:rPr>
              <a:pPr defTabSz="932322"/>
              <a:t>‹#›</a:t>
            </a:fld>
            <a:endParaRPr lang="en-US">
              <a:solidFill>
                <a:prstClr val="white">
                  <a:tint val="75000"/>
                </a:prstClr>
              </a:solidFill>
            </a:endParaRPr>
          </a:p>
        </p:txBody>
      </p:sp>
    </p:spTree>
    <p:extLst>
      <p:ext uri="{BB962C8B-B14F-4D97-AF65-F5344CB8AC3E}">
        <p14:creationId xmlns:p14="http://schemas.microsoft.com/office/powerpoint/2010/main" val="14228116"/>
      </p:ext>
    </p:extLst>
  </p:cSld>
  <p:clrMap bg1="dk1" tx1="lt1" bg2="dk2" tx2="lt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32322" rtl="0" eaLnBrk="1" latinLnBrk="0" hangingPunct="1">
        <a:lnSpc>
          <a:spcPct val="90000"/>
        </a:lnSpc>
        <a:spcBef>
          <a:spcPct val="0"/>
        </a:spcBef>
        <a:buNone/>
        <a:defRPr sz="3700" kern="1200" spc="102" baseline="0">
          <a:solidFill>
            <a:schemeClr val="tx1"/>
          </a:solidFill>
          <a:latin typeface="+mj-lt"/>
          <a:ea typeface="+mj-ea"/>
          <a:cs typeface="+mj-cs"/>
        </a:defRPr>
      </a:lvl1pPr>
    </p:titleStyle>
    <p:bodyStyle>
      <a:lvl1pPr marL="228225" indent="-228225" algn="l" defTabSz="932322" rtl="0" eaLnBrk="1" latinLnBrk="0" hangingPunct="1">
        <a:lnSpc>
          <a:spcPct val="90000"/>
        </a:lnSpc>
        <a:spcBef>
          <a:spcPts val="1836"/>
        </a:spcBef>
        <a:buClr>
          <a:schemeClr val="accent1"/>
        </a:buClr>
        <a:buSzPct val="100000"/>
        <a:buFont typeface="Arial" pitchFamily="34" charset="0"/>
        <a:buChar char="•"/>
        <a:defRPr sz="2400" kern="1200">
          <a:solidFill>
            <a:schemeClr val="tx1"/>
          </a:solidFill>
          <a:latin typeface="+mn-lt"/>
          <a:ea typeface="+mn-ea"/>
          <a:cs typeface="+mn-cs"/>
        </a:defRPr>
      </a:lvl1pPr>
      <a:lvl2pPr marL="472636" indent="-236318" algn="l" defTabSz="932322" rtl="0" eaLnBrk="1" latinLnBrk="0" hangingPunct="1">
        <a:lnSpc>
          <a:spcPct val="90000"/>
        </a:lnSpc>
        <a:spcBef>
          <a:spcPts val="1224"/>
        </a:spcBef>
        <a:buClr>
          <a:schemeClr val="accent1"/>
        </a:buClr>
        <a:buSzPct val="100000"/>
        <a:buFont typeface="Arial" pitchFamily="34" charset="0"/>
        <a:buChar char="•"/>
        <a:defRPr sz="2000" kern="1200">
          <a:solidFill>
            <a:schemeClr val="tx1"/>
          </a:solidFill>
          <a:latin typeface="+mn-lt"/>
          <a:ea typeface="+mn-ea"/>
          <a:cs typeface="+mn-cs"/>
        </a:defRPr>
      </a:lvl2pPr>
      <a:lvl3pPr marL="696004" indent="-223369" algn="l" defTabSz="932322" rtl="0" eaLnBrk="1" latinLnBrk="0" hangingPunct="1">
        <a:lnSpc>
          <a:spcPct val="90000"/>
        </a:lnSpc>
        <a:spcBef>
          <a:spcPts val="612"/>
        </a:spcBef>
        <a:buClr>
          <a:schemeClr val="accent1"/>
        </a:buClr>
        <a:buSzPct val="100000"/>
        <a:buFont typeface="Arial" pitchFamily="34" charset="0"/>
        <a:buChar char="•"/>
        <a:defRPr sz="1800" kern="1200">
          <a:solidFill>
            <a:schemeClr val="tx1"/>
          </a:solidFill>
          <a:latin typeface="+mn-lt"/>
          <a:ea typeface="+mn-ea"/>
          <a:cs typeface="+mn-cs"/>
        </a:defRPr>
      </a:lvl3pPr>
      <a:lvl4pPr marL="874052" indent="-178048" algn="l" defTabSz="932322" rtl="0" eaLnBrk="1" latinLnBrk="0" hangingPunct="1">
        <a:lnSpc>
          <a:spcPct val="90000"/>
        </a:lnSpc>
        <a:spcBef>
          <a:spcPts val="612"/>
        </a:spcBef>
        <a:buClr>
          <a:schemeClr val="accent1"/>
        </a:buClr>
        <a:buSzPct val="100000"/>
        <a:buFont typeface="Arial" pitchFamily="34" charset="0"/>
        <a:buChar char="•"/>
        <a:defRPr sz="1600" kern="1200">
          <a:solidFill>
            <a:schemeClr val="tx1"/>
          </a:solidFill>
          <a:latin typeface="+mn-lt"/>
          <a:ea typeface="+mn-ea"/>
          <a:cs typeface="+mn-cs"/>
        </a:defRPr>
      </a:lvl4pPr>
      <a:lvl5pPr marL="1050482" indent="-176429" algn="l" defTabSz="932322" rtl="0" eaLnBrk="1" latinLnBrk="0" hangingPunct="1">
        <a:lnSpc>
          <a:spcPct val="90000"/>
        </a:lnSpc>
        <a:spcBef>
          <a:spcPts val="612"/>
        </a:spcBef>
        <a:buClr>
          <a:schemeClr val="accent1"/>
        </a:buClr>
        <a:buSzPct val="100000"/>
        <a:buFont typeface="Arial" pitchFamily="34" charset="0"/>
        <a:buChar char="•"/>
        <a:defRPr sz="1600" kern="1200">
          <a:solidFill>
            <a:schemeClr val="tx1"/>
          </a:solidFill>
          <a:latin typeface="+mn-lt"/>
          <a:ea typeface="+mn-ea"/>
          <a:cs typeface="+mn-cs"/>
        </a:defRPr>
      </a:lvl5pPr>
      <a:lvl6pPr marL="1230665" indent="-177141" algn="l" defTabSz="932322"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6pPr>
      <a:lvl7pPr marL="1407807" indent="-177141" algn="l" defTabSz="932322"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7pPr>
      <a:lvl8pPr marL="1584950" indent="-177141" algn="l" defTabSz="932322"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8pPr>
      <a:lvl9pPr marL="1762090" indent="-177141" algn="l" defTabSz="932322"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32322" rtl="0" eaLnBrk="1" latinLnBrk="0" hangingPunct="1">
        <a:defRPr sz="1800" kern="1200">
          <a:solidFill>
            <a:schemeClr val="tx1"/>
          </a:solidFill>
          <a:latin typeface="+mn-lt"/>
          <a:ea typeface="+mn-ea"/>
          <a:cs typeface="+mn-cs"/>
        </a:defRPr>
      </a:lvl1pPr>
      <a:lvl2pPr marL="466160" algn="l" defTabSz="932322" rtl="0" eaLnBrk="1" latinLnBrk="0" hangingPunct="1">
        <a:defRPr sz="1800" kern="1200">
          <a:solidFill>
            <a:schemeClr val="tx1"/>
          </a:solidFill>
          <a:latin typeface="+mn-lt"/>
          <a:ea typeface="+mn-ea"/>
          <a:cs typeface="+mn-cs"/>
        </a:defRPr>
      </a:lvl2pPr>
      <a:lvl3pPr marL="932322" algn="l" defTabSz="932322" rtl="0" eaLnBrk="1" latinLnBrk="0" hangingPunct="1">
        <a:defRPr sz="1800" kern="1200">
          <a:solidFill>
            <a:schemeClr val="tx1"/>
          </a:solidFill>
          <a:latin typeface="+mn-lt"/>
          <a:ea typeface="+mn-ea"/>
          <a:cs typeface="+mn-cs"/>
        </a:defRPr>
      </a:lvl3pPr>
      <a:lvl4pPr marL="1398483" algn="l" defTabSz="932322" rtl="0" eaLnBrk="1" latinLnBrk="0" hangingPunct="1">
        <a:defRPr sz="1800" kern="1200">
          <a:solidFill>
            <a:schemeClr val="tx1"/>
          </a:solidFill>
          <a:latin typeface="+mn-lt"/>
          <a:ea typeface="+mn-ea"/>
          <a:cs typeface="+mn-cs"/>
        </a:defRPr>
      </a:lvl4pPr>
      <a:lvl5pPr marL="1864645" algn="l" defTabSz="932322" rtl="0" eaLnBrk="1" latinLnBrk="0" hangingPunct="1">
        <a:defRPr sz="1800" kern="1200">
          <a:solidFill>
            <a:schemeClr val="tx1"/>
          </a:solidFill>
          <a:latin typeface="+mn-lt"/>
          <a:ea typeface="+mn-ea"/>
          <a:cs typeface="+mn-cs"/>
        </a:defRPr>
      </a:lvl5pPr>
      <a:lvl6pPr marL="2330807" algn="l" defTabSz="932322" rtl="0" eaLnBrk="1" latinLnBrk="0" hangingPunct="1">
        <a:defRPr sz="1800" kern="1200">
          <a:solidFill>
            <a:schemeClr val="tx1"/>
          </a:solidFill>
          <a:latin typeface="+mn-lt"/>
          <a:ea typeface="+mn-ea"/>
          <a:cs typeface="+mn-cs"/>
        </a:defRPr>
      </a:lvl6pPr>
      <a:lvl7pPr marL="2796968" algn="l" defTabSz="932322" rtl="0" eaLnBrk="1" latinLnBrk="0" hangingPunct="1">
        <a:defRPr sz="1800" kern="1200">
          <a:solidFill>
            <a:schemeClr val="tx1"/>
          </a:solidFill>
          <a:latin typeface="+mn-lt"/>
          <a:ea typeface="+mn-ea"/>
          <a:cs typeface="+mn-cs"/>
        </a:defRPr>
      </a:lvl7pPr>
      <a:lvl8pPr marL="3263129" algn="l" defTabSz="932322" rtl="0" eaLnBrk="1" latinLnBrk="0" hangingPunct="1">
        <a:defRPr sz="1800" kern="1200">
          <a:solidFill>
            <a:schemeClr val="tx1"/>
          </a:solidFill>
          <a:latin typeface="+mn-lt"/>
          <a:ea typeface="+mn-ea"/>
          <a:cs typeface="+mn-cs"/>
        </a:defRPr>
      </a:lvl8pPr>
      <a:lvl9pPr marL="3729291" algn="l" defTabSz="93232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3346" y="388585"/>
            <a:ext cx="9329787" cy="1398905"/>
          </a:xfrm>
          <a:prstGeom prst="rect">
            <a:avLst/>
          </a:prstGeom>
        </p:spPr>
        <p:txBody>
          <a:bodyPr vert="horz" lIns="93278" tIns="46639" rIns="93278" bIns="4663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53345" y="1942923"/>
            <a:ext cx="9319982" cy="4196716"/>
          </a:xfrm>
          <a:prstGeom prst="rect">
            <a:avLst/>
          </a:prstGeom>
        </p:spPr>
        <p:txBody>
          <a:bodyPr vert="horz" lIns="93278" tIns="46639" rIns="93278" bIns="466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393565" y="6528223"/>
            <a:ext cx="1478837" cy="281727"/>
          </a:xfrm>
          <a:prstGeom prst="rect">
            <a:avLst/>
          </a:prstGeom>
        </p:spPr>
        <p:txBody>
          <a:bodyPr vert="horz" lIns="93278" tIns="46639" rIns="93278" bIns="46639" rtlCol="0" anchor="ctr"/>
          <a:lstStyle>
            <a:lvl1pPr algn="r">
              <a:defRPr sz="1000">
                <a:solidFill>
                  <a:schemeClr val="tx1">
                    <a:tint val="75000"/>
                  </a:schemeClr>
                </a:solidFill>
              </a:defRPr>
            </a:lvl1pPr>
          </a:lstStyle>
          <a:p>
            <a:pPr defTabSz="932779"/>
            <a:fld id="{03F41C87-7AD9-4845-A077-840E4A0F3F06}" type="datetimeFigureOut">
              <a:rPr lang="en-US">
                <a:solidFill>
                  <a:prstClr val="white">
                    <a:tint val="75000"/>
                  </a:prstClr>
                </a:solidFill>
              </a:rPr>
              <a:pPr defTabSz="932779"/>
              <a:t>4/30/2015</a:t>
            </a:fld>
            <a:endParaRPr>
              <a:solidFill>
                <a:prstClr val="white">
                  <a:tint val="75000"/>
                </a:prstClr>
              </a:solidFill>
            </a:endParaRPr>
          </a:p>
        </p:txBody>
      </p:sp>
      <p:sp>
        <p:nvSpPr>
          <p:cNvPr id="5" name="Footer Placeholder 4"/>
          <p:cNvSpPr>
            <a:spLocks noGrp="1"/>
          </p:cNvSpPr>
          <p:nvPr>
            <p:ph type="ftr" sz="quarter" idx="3"/>
          </p:nvPr>
        </p:nvSpPr>
        <p:spPr>
          <a:xfrm>
            <a:off x="1553345" y="6528223"/>
            <a:ext cx="6686346" cy="281727"/>
          </a:xfrm>
          <a:prstGeom prst="rect">
            <a:avLst/>
          </a:prstGeom>
        </p:spPr>
        <p:txBody>
          <a:bodyPr vert="horz" lIns="93278" tIns="46639" rIns="93278" bIns="46639" rtlCol="0" anchor="ctr"/>
          <a:lstStyle>
            <a:lvl1pPr algn="l">
              <a:defRPr sz="1000">
                <a:solidFill>
                  <a:schemeClr val="tx1">
                    <a:tint val="75000"/>
                  </a:schemeClr>
                </a:solidFill>
              </a:defRPr>
            </a:lvl1pPr>
          </a:lstStyle>
          <a:p>
            <a:pPr defTabSz="932779"/>
            <a:endParaRPr>
              <a:solidFill>
                <a:prstClr val="white">
                  <a:tint val="75000"/>
                </a:prstClr>
              </a:solidFill>
            </a:endParaRPr>
          </a:p>
        </p:txBody>
      </p:sp>
      <p:sp>
        <p:nvSpPr>
          <p:cNvPr id="6" name="Slide Number Placeholder 5"/>
          <p:cNvSpPr>
            <a:spLocks noGrp="1"/>
          </p:cNvSpPr>
          <p:nvPr>
            <p:ph type="sldNum" sz="quarter" idx="4"/>
          </p:nvPr>
        </p:nvSpPr>
        <p:spPr>
          <a:xfrm>
            <a:off x="10027899" y="6528223"/>
            <a:ext cx="855231" cy="281727"/>
          </a:xfrm>
          <a:prstGeom prst="rect">
            <a:avLst/>
          </a:prstGeom>
        </p:spPr>
        <p:txBody>
          <a:bodyPr vert="horz" lIns="93278" tIns="46639" rIns="93278" bIns="46639" rtlCol="0" anchor="ctr"/>
          <a:lstStyle>
            <a:lvl1pPr algn="r">
              <a:defRPr sz="1000">
                <a:solidFill>
                  <a:schemeClr val="tx1">
                    <a:tint val="75000"/>
                  </a:schemeClr>
                </a:solidFill>
              </a:defRPr>
            </a:lvl1pPr>
          </a:lstStyle>
          <a:p>
            <a:pPr defTabSz="932779"/>
            <a:fld id="{2A013F82-EE5E-44EE-A61D-E31C6657F26F}" type="slidenum">
              <a:rPr>
                <a:solidFill>
                  <a:prstClr val="white">
                    <a:tint val="75000"/>
                  </a:prstClr>
                </a:solidFill>
              </a:rPr>
              <a:pPr defTabSz="932779"/>
              <a:t>‹#›</a:t>
            </a:fld>
            <a:endParaRPr>
              <a:solidFill>
                <a:prstClr val="white">
                  <a:tint val="75000"/>
                </a:prstClr>
              </a:solidFill>
            </a:endParaRPr>
          </a:p>
        </p:txBody>
      </p:sp>
    </p:spTree>
    <p:extLst>
      <p:ext uri="{BB962C8B-B14F-4D97-AF65-F5344CB8AC3E}">
        <p14:creationId xmlns:p14="http://schemas.microsoft.com/office/powerpoint/2010/main" val="663377899"/>
      </p:ext>
    </p:extLst>
  </p:cSld>
  <p:clrMap bg1="dk1" tx1="lt1" bg2="dk2" tx2="lt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32779" rtl="0" eaLnBrk="1" latinLnBrk="0" hangingPunct="1">
        <a:lnSpc>
          <a:spcPct val="90000"/>
        </a:lnSpc>
        <a:spcBef>
          <a:spcPct val="0"/>
        </a:spcBef>
        <a:buNone/>
        <a:defRPr sz="3700" kern="1200" spc="102" baseline="0">
          <a:solidFill>
            <a:schemeClr val="tx1"/>
          </a:solidFill>
          <a:latin typeface="+mj-lt"/>
          <a:ea typeface="+mj-ea"/>
          <a:cs typeface="+mj-cs"/>
        </a:defRPr>
      </a:lvl1pPr>
    </p:titleStyle>
    <p:bodyStyle>
      <a:lvl1pPr marL="228337" indent="-228337" algn="l" defTabSz="932779" rtl="0" eaLnBrk="1" latinLnBrk="0" hangingPunct="1">
        <a:lnSpc>
          <a:spcPct val="90000"/>
        </a:lnSpc>
        <a:spcBef>
          <a:spcPts val="1836"/>
        </a:spcBef>
        <a:buClr>
          <a:schemeClr val="accent1"/>
        </a:buClr>
        <a:buSzPct val="100000"/>
        <a:buFont typeface="Arial" pitchFamily="34" charset="0"/>
        <a:buChar char="•"/>
        <a:defRPr sz="2400" kern="1200">
          <a:solidFill>
            <a:schemeClr val="tx1"/>
          </a:solidFill>
          <a:latin typeface="+mn-lt"/>
          <a:ea typeface="+mn-ea"/>
          <a:cs typeface="+mn-cs"/>
        </a:defRPr>
      </a:lvl1pPr>
      <a:lvl2pPr marL="472867" indent="-236434" algn="l" defTabSz="932779" rtl="0" eaLnBrk="1" latinLnBrk="0" hangingPunct="1">
        <a:lnSpc>
          <a:spcPct val="90000"/>
        </a:lnSpc>
        <a:spcBef>
          <a:spcPts val="1224"/>
        </a:spcBef>
        <a:buClr>
          <a:schemeClr val="accent1"/>
        </a:buClr>
        <a:buSzPct val="100000"/>
        <a:buFont typeface="Arial" pitchFamily="34" charset="0"/>
        <a:buChar char="•"/>
        <a:defRPr sz="2000" kern="1200">
          <a:solidFill>
            <a:schemeClr val="tx1"/>
          </a:solidFill>
          <a:latin typeface="+mn-lt"/>
          <a:ea typeface="+mn-ea"/>
          <a:cs typeface="+mn-cs"/>
        </a:defRPr>
      </a:lvl2pPr>
      <a:lvl3pPr marL="696346" indent="-223478" algn="l" defTabSz="932779" rtl="0" eaLnBrk="1" latinLnBrk="0" hangingPunct="1">
        <a:lnSpc>
          <a:spcPct val="90000"/>
        </a:lnSpc>
        <a:spcBef>
          <a:spcPts val="612"/>
        </a:spcBef>
        <a:buClr>
          <a:schemeClr val="accent1"/>
        </a:buClr>
        <a:buSzPct val="100000"/>
        <a:buFont typeface="Arial" pitchFamily="34" charset="0"/>
        <a:buChar char="•"/>
        <a:defRPr sz="1800" kern="1200">
          <a:solidFill>
            <a:schemeClr val="tx1"/>
          </a:solidFill>
          <a:latin typeface="+mn-lt"/>
          <a:ea typeface="+mn-ea"/>
          <a:cs typeface="+mn-cs"/>
        </a:defRPr>
      </a:lvl3pPr>
      <a:lvl4pPr marL="874481" indent="-178135" algn="l" defTabSz="932779" rtl="0" eaLnBrk="1" latinLnBrk="0" hangingPunct="1">
        <a:lnSpc>
          <a:spcPct val="90000"/>
        </a:lnSpc>
        <a:spcBef>
          <a:spcPts val="612"/>
        </a:spcBef>
        <a:buClr>
          <a:schemeClr val="accent1"/>
        </a:buClr>
        <a:buSzPct val="100000"/>
        <a:buFont typeface="Arial" pitchFamily="34" charset="0"/>
        <a:buChar char="•"/>
        <a:defRPr sz="1600" kern="1200">
          <a:solidFill>
            <a:schemeClr val="tx1"/>
          </a:solidFill>
          <a:latin typeface="+mn-lt"/>
          <a:ea typeface="+mn-ea"/>
          <a:cs typeface="+mn-cs"/>
        </a:defRPr>
      </a:lvl4pPr>
      <a:lvl5pPr marL="1050997" indent="-176516" algn="l" defTabSz="932779" rtl="0" eaLnBrk="1" latinLnBrk="0" hangingPunct="1">
        <a:lnSpc>
          <a:spcPct val="90000"/>
        </a:lnSpc>
        <a:spcBef>
          <a:spcPts val="612"/>
        </a:spcBef>
        <a:buClr>
          <a:schemeClr val="accent1"/>
        </a:buClr>
        <a:buSzPct val="100000"/>
        <a:buFont typeface="Arial" pitchFamily="34" charset="0"/>
        <a:buChar char="•"/>
        <a:defRPr sz="1600" kern="1200">
          <a:solidFill>
            <a:schemeClr val="tx1"/>
          </a:solidFill>
          <a:latin typeface="+mn-lt"/>
          <a:ea typeface="+mn-ea"/>
          <a:cs typeface="+mn-cs"/>
        </a:defRPr>
      </a:lvl5pPr>
      <a:lvl6pPr marL="1231269" indent="-177228" algn="l" defTabSz="932779"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6pPr>
      <a:lvl7pPr marL="1408497" indent="-177228" algn="l" defTabSz="932779"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7pPr>
      <a:lvl8pPr marL="1585725" indent="-177228" algn="l" defTabSz="932779"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8pPr>
      <a:lvl9pPr marL="1762953" indent="-177228" algn="l" defTabSz="932779" rtl="0" eaLnBrk="1" latinLnBrk="0" hangingPunct="1">
        <a:spcBef>
          <a:spcPts val="612"/>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32779" rtl="0" eaLnBrk="1" latinLnBrk="0" hangingPunct="1">
        <a:defRPr sz="1800" kern="1200">
          <a:solidFill>
            <a:schemeClr val="tx1"/>
          </a:solidFill>
          <a:latin typeface="+mn-lt"/>
          <a:ea typeface="+mn-ea"/>
          <a:cs typeface="+mn-cs"/>
        </a:defRPr>
      </a:lvl1pPr>
      <a:lvl2pPr marL="466390" algn="l" defTabSz="932779" rtl="0" eaLnBrk="1" latinLnBrk="0" hangingPunct="1">
        <a:defRPr sz="1800" kern="1200">
          <a:solidFill>
            <a:schemeClr val="tx1"/>
          </a:solidFill>
          <a:latin typeface="+mn-lt"/>
          <a:ea typeface="+mn-ea"/>
          <a:cs typeface="+mn-cs"/>
        </a:defRPr>
      </a:lvl2pPr>
      <a:lvl3pPr marL="932779" algn="l" defTabSz="932779" rtl="0" eaLnBrk="1" latinLnBrk="0" hangingPunct="1">
        <a:defRPr sz="1800" kern="1200">
          <a:solidFill>
            <a:schemeClr val="tx1"/>
          </a:solidFill>
          <a:latin typeface="+mn-lt"/>
          <a:ea typeface="+mn-ea"/>
          <a:cs typeface="+mn-cs"/>
        </a:defRPr>
      </a:lvl3pPr>
      <a:lvl4pPr marL="1399169" algn="l" defTabSz="932779" rtl="0" eaLnBrk="1" latinLnBrk="0" hangingPunct="1">
        <a:defRPr sz="1800" kern="1200">
          <a:solidFill>
            <a:schemeClr val="tx1"/>
          </a:solidFill>
          <a:latin typeface="+mn-lt"/>
          <a:ea typeface="+mn-ea"/>
          <a:cs typeface="+mn-cs"/>
        </a:defRPr>
      </a:lvl4pPr>
      <a:lvl5pPr marL="1865559" algn="l" defTabSz="932779" rtl="0" eaLnBrk="1" latinLnBrk="0" hangingPunct="1">
        <a:defRPr sz="1800" kern="1200">
          <a:solidFill>
            <a:schemeClr val="tx1"/>
          </a:solidFill>
          <a:latin typeface="+mn-lt"/>
          <a:ea typeface="+mn-ea"/>
          <a:cs typeface="+mn-cs"/>
        </a:defRPr>
      </a:lvl5pPr>
      <a:lvl6pPr marL="2331949" algn="l" defTabSz="932779" rtl="0" eaLnBrk="1" latinLnBrk="0" hangingPunct="1">
        <a:defRPr sz="1800" kern="1200">
          <a:solidFill>
            <a:schemeClr val="tx1"/>
          </a:solidFill>
          <a:latin typeface="+mn-lt"/>
          <a:ea typeface="+mn-ea"/>
          <a:cs typeface="+mn-cs"/>
        </a:defRPr>
      </a:lvl6pPr>
      <a:lvl7pPr marL="2798338" algn="l" defTabSz="932779" rtl="0" eaLnBrk="1" latinLnBrk="0" hangingPunct="1">
        <a:defRPr sz="1800" kern="1200">
          <a:solidFill>
            <a:schemeClr val="tx1"/>
          </a:solidFill>
          <a:latin typeface="+mn-lt"/>
          <a:ea typeface="+mn-ea"/>
          <a:cs typeface="+mn-cs"/>
        </a:defRPr>
      </a:lvl7pPr>
      <a:lvl8pPr marL="3264728" algn="l" defTabSz="932779" rtl="0" eaLnBrk="1" latinLnBrk="0" hangingPunct="1">
        <a:defRPr sz="1800" kern="1200">
          <a:solidFill>
            <a:schemeClr val="tx1"/>
          </a:solidFill>
          <a:latin typeface="+mn-lt"/>
          <a:ea typeface="+mn-ea"/>
          <a:cs typeface="+mn-cs"/>
        </a:defRPr>
      </a:lvl8pPr>
      <a:lvl9pPr marL="3731118" algn="l" defTabSz="93277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113119326"/>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 id="2147484409" r:id="rId15"/>
    <p:sldLayoutId id="2147484410"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038406219"/>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16.emf"/><Relationship Id="rId5" Type="http://schemas.openxmlformats.org/officeDocument/2006/relationships/image" Target="../media/image10.jpeg"/><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4.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84902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145696"/>
            <a:ext cx="10216515" cy="728601"/>
          </a:xfrm>
        </p:spPr>
        <p:txBody>
          <a:bodyPr/>
          <a:lstStyle/>
          <a:p>
            <a:r>
              <a:rPr lang="en-GB" dirty="0" smtClean="0"/>
              <a:t>Instrumentation: Data structures</a:t>
            </a:r>
            <a:endParaRPr lang="en-GB" dirty="0"/>
          </a:p>
        </p:txBody>
      </p:sp>
      <p:cxnSp>
        <p:nvCxnSpPr>
          <p:cNvPr id="6" name="Straight Connector 5"/>
          <p:cNvCxnSpPr>
            <a:stCxn id="7" idx="1"/>
          </p:cNvCxnSpPr>
          <p:nvPr/>
        </p:nvCxnSpPr>
        <p:spPr>
          <a:xfrm rot="10800000" flipV="1">
            <a:off x="4309322" y="1993678"/>
            <a:ext cx="11236" cy="29532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20557" y="1915961"/>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8" name="Rectangle 7"/>
          <p:cNvSpPr/>
          <p:nvPr/>
        </p:nvSpPr>
        <p:spPr>
          <a:xfrm>
            <a:off x="4320557" y="2071395"/>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9" name="Rectangle 8"/>
          <p:cNvSpPr/>
          <p:nvPr/>
        </p:nvSpPr>
        <p:spPr>
          <a:xfrm>
            <a:off x="4320557" y="2226829"/>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0" name="Rectangle 9"/>
          <p:cNvSpPr/>
          <p:nvPr/>
        </p:nvSpPr>
        <p:spPr>
          <a:xfrm>
            <a:off x="4320557" y="2382262"/>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1" name="Rectangle 10"/>
          <p:cNvSpPr/>
          <p:nvPr/>
        </p:nvSpPr>
        <p:spPr>
          <a:xfrm>
            <a:off x="4320557" y="2537696"/>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2" name="Rectangle 11"/>
          <p:cNvSpPr/>
          <p:nvPr/>
        </p:nvSpPr>
        <p:spPr>
          <a:xfrm>
            <a:off x="4320557" y="2693130"/>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3" name="Rectangle 12"/>
          <p:cNvSpPr/>
          <p:nvPr/>
        </p:nvSpPr>
        <p:spPr>
          <a:xfrm>
            <a:off x="4320557" y="2848564"/>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4" name="Rectangle 13"/>
          <p:cNvSpPr/>
          <p:nvPr/>
        </p:nvSpPr>
        <p:spPr>
          <a:xfrm>
            <a:off x="4320557" y="3003998"/>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5" name="Rectangle 14"/>
          <p:cNvSpPr/>
          <p:nvPr/>
        </p:nvSpPr>
        <p:spPr>
          <a:xfrm>
            <a:off x="4320557" y="3159432"/>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6" name="Rectangle 15"/>
          <p:cNvSpPr/>
          <p:nvPr/>
        </p:nvSpPr>
        <p:spPr>
          <a:xfrm>
            <a:off x="4320557" y="3314866"/>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7" name="Rectangle 16"/>
          <p:cNvSpPr/>
          <p:nvPr/>
        </p:nvSpPr>
        <p:spPr>
          <a:xfrm>
            <a:off x="4320557" y="3470300"/>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8" name="Rectangle 17"/>
          <p:cNvSpPr/>
          <p:nvPr/>
        </p:nvSpPr>
        <p:spPr>
          <a:xfrm>
            <a:off x="4320557" y="3625734"/>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19" name="Rectangle 18"/>
          <p:cNvSpPr/>
          <p:nvPr/>
        </p:nvSpPr>
        <p:spPr>
          <a:xfrm>
            <a:off x="4320557" y="3781167"/>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20" name="Rectangle 19"/>
          <p:cNvSpPr/>
          <p:nvPr/>
        </p:nvSpPr>
        <p:spPr>
          <a:xfrm>
            <a:off x="4320557" y="3936601"/>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21" name="Rectangle 20"/>
          <p:cNvSpPr/>
          <p:nvPr/>
        </p:nvSpPr>
        <p:spPr>
          <a:xfrm>
            <a:off x="4320557" y="4092035"/>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22" name="Rectangle 21"/>
          <p:cNvSpPr/>
          <p:nvPr/>
        </p:nvSpPr>
        <p:spPr>
          <a:xfrm>
            <a:off x="4320557" y="4247469"/>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23" name="Rectangle 22"/>
          <p:cNvSpPr/>
          <p:nvPr/>
        </p:nvSpPr>
        <p:spPr>
          <a:xfrm>
            <a:off x="4320557" y="4402903"/>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24" name="Rectangle 23"/>
          <p:cNvSpPr/>
          <p:nvPr/>
        </p:nvSpPr>
        <p:spPr>
          <a:xfrm>
            <a:off x="4320557" y="4558337"/>
            <a:ext cx="854886" cy="155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cxnSp>
        <p:nvCxnSpPr>
          <p:cNvPr id="25" name="Straight Connector 24"/>
          <p:cNvCxnSpPr>
            <a:stCxn id="7" idx="3"/>
          </p:cNvCxnSpPr>
          <p:nvPr/>
        </p:nvCxnSpPr>
        <p:spPr>
          <a:xfrm>
            <a:off x="5175443" y="1993678"/>
            <a:ext cx="0" cy="29532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20735" y="2071395"/>
            <a:ext cx="14766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20735" y="3314866"/>
            <a:ext cx="14766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20735" y="4558337"/>
            <a:ext cx="14766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53" idx="1"/>
          </p:cNvCxnSpPr>
          <p:nvPr/>
        </p:nvCxnSpPr>
        <p:spPr>
          <a:xfrm flipV="1">
            <a:off x="5397356" y="2226829"/>
            <a:ext cx="760645" cy="108804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7" name="Straight Connector 36"/>
          <p:cNvCxnSpPr>
            <a:endCxn id="53" idx="1"/>
          </p:cNvCxnSpPr>
          <p:nvPr/>
        </p:nvCxnSpPr>
        <p:spPr>
          <a:xfrm>
            <a:off x="5397358" y="2071395"/>
            <a:ext cx="760644" cy="15543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4174835" y="5014941"/>
            <a:ext cx="1139667" cy="382308"/>
          </a:xfrm>
          <a:prstGeom prst="rect">
            <a:avLst/>
          </a:prstGeom>
          <a:noFill/>
        </p:spPr>
        <p:txBody>
          <a:bodyPr wrap="none" rtlCol="0">
            <a:spAutoFit/>
          </a:bodyPr>
          <a:lstStyle/>
          <a:p>
            <a:pPr defTabSz="930860"/>
            <a:r>
              <a:rPr lang="en-GB" sz="1836" b="1" dirty="0">
                <a:solidFill>
                  <a:srgbClr val="FFFFFF"/>
                </a:solidFill>
              </a:rPr>
              <a:t>memory</a:t>
            </a:r>
          </a:p>
        </p:txBody>
      </p:sp>
      <p:sp>
        <p:nvSpPr>
          <p:cNvPr id="80" name="Rectangle 79"/>
          <p:cNvSpPr/>
          <p:nvPr/>
        </p:nvSpPr>
        <p:spPr>
          <a:xfrm>
            <a:off x="2517030" y="4871891"/>
            <a:ext cx="854886" cy="1554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GB" sz="1836">
              <a:solidFill>
                <a:srgbClr val="FFFFFF"/>
              </a:solidFill>
            </a:endParaRPr>
          </a:p>
        </p:txBody>
      </p:sp>
      <p:sp>
        <p:nvSpPr>
          <p:cNvPr id="82" name="TextBox 81"/>
          <p:cNvSpPr txBox="1"/>
          <p:nvPr/>
        </p:nvSpPr>
        <p:spPr>
          <a:xfrm>
            <a:off x="2371310" y="4507591"/>
            <a:ext cx="968535" cy="374846"/>
          </a:xfrm>
          <a:prstGeom prst="rect">
            <a:avLst/>
          </a:prstGeom>
          <a:noFill/>
        </p:spPr>
        <p:txBody>
          <a:bodyPr wrap="none" rtlCol="0">
            <a:spAutoFit/>
          </a:bodyPr>
          <a:lstStyle/>
          <a:p>
            <a:pPr defTabSz="930860"/>
            <a:r>
              <a:rPr lang="en-GB" sz="1836" dirty="0" smtClean="0">
                <a:solidFill>
                  <a:srgbClr val="FFFFFF"/>
                </a:solidFill>
              </a:rPr>
              <a:t>callable</a:t>
            </a:r>
            <a:endParaRPr lang="en-GB" sz="1836" dirty="0">
              <a:solidFill>
                <a:srgbClr val="FFFFFF"/>
              </a:solidFill>
            </a:endParaRPr>
          </a:p>
        </p:txBody>
      </p:sp>
      <p:sp>
        <p:nvSpPr>
          <p:cNvPr id="85" name="Left Brace 84"/>
          <p:cNvSpPr/>
          <p:nvPr/>
        </p:nvSpPr>
        <p:spPr bwMode="auto">
          <a:xfrm>
            <a:off x="3519095" y="2100536"/>
            <a:ext cx="218580" cy="1165762"/>
          </a:xfrm>
          <a:prstGeom prst="leftBrace">
            <a:avLst/>
          </a:prstGeom>
          <a:noFill/>
          <a:ln w="9525" cap="flat" cmpd="sng" algn="ctr">
            <a:solidFill>
              <a:schemeClr val="tx1"/>
            </a:solid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algn="ctr" defTabSz="932597" fontAlgn="base">
              <a:spcBef>
                <a:spcPct val="0"/>
              </a:spcBef>
              <a:spcAft>
                <a:spcPct val="0"/>
              </a:spcAft>
            </a:pPr>
            <a:endParaRPr lang="en-GB" sz="1836">
              <a:solidFill>
                <a:srgbClr val="FFFFFF"/>
              </a:solidFill>
              <a:latin typeface="Arial" charset="0"/>
            </a:endParaRPr>
          </a:p>
        </p:txBody>
      </p:sp>
      <p:sp>
        <p:nvSpPr>
          <p:cNvPr id="86" name="TextBox 85"/>
          <p:cNvSpPr txBox="1"/>
          <p:nvPr/>
        </p:nvSpPr>
        <p:spPr>
          <a:xfrm>
            <a:off x="2571914" y="2464836"/>
            <a:ext cx="998802" cy="382308"/>
          </a:xfrm>
          <a:prstGeom prst="rect">
            <a:avLst/>
          </a:prstGeom>
          <a:noFill/>
        </p:spPr>
        <p:txBody>
          <a:bodyPr wrap="none" rtlCol="0">
            <a:spAutoFit/>
          </a:bodyPr>
          <a:lstStyle/>
          <a:p>
            <a:pPr defTabSz="930860"/>
            <a:r>
              <a:rPr lang="en-GB" sz="1836" b="1" dirty="0">
                <a:solidFill>
                  <a:srgbClr val="FFFFFF"/>
                </a:solidFill>
              </a:rPr>
              <a:t>8 bytes</a:t>
            </a:r>
          </a:p>
        </p:txBody>
      </p:sp>
      <p:grpSp>
        <p:nvGrpSpPr>
          <p:cNvPr id="3" name="Group 2"/>
          <p:cNvGrpSpPr/>
          <p:nvPr/>
        </p:nvGrpSpPr>
        <p:grpSpPr>
          <a:xfrm>
            <a:off x="6158001" y="2149112"/>
            <a:ext cx="854886" cy="1243471"/>
            <a:chOff x="6161499" y="4054395"/>
            <a:chExt cx="838200" cy="1219200"/>
          </a:xfrm>
        </p:grpSpPr>
        <p:sp>
          <p:nvSpPr>
            <p:cNvPr id="53" name="Rectangle 52"/>
            <p:cNvSpPr/>
            <p:nvPr/>
          </p:nvSpPr>
          <p:spPr>
            <a:xfrm>
              <a:off x="6161499" y="4054395"/>
              <a:ext cx="838200" cy="152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1</a:t>
              </a:r>
            </a:p>
          </p:txBody>
        </p:sp>
        <p:sp>
          <p:nvSpPr>
            <p:cNvPr id="54" name="Rectangle 53"/>
            <p:cNvSpPr/>
            <p:nvPr/>
          </p:nvSpPr>
          <p:spPr>
            <a:xfrm>
              <a:off x="6161499" y="4206795"/>
              <a:ext cx="8382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55" name="Rectangle 54"/>
            <p:cNvSpPr/>
            <p:nvPr/>
          </p:nvSpPr>
          <p:spPr>
            <a:xfrm>
              <a:off x="6161499" y="43591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56" name="Rectangle 55"/>
            <p:cNvSpPr/>
            <p:nvPr/>
          </p:nvSpPr>
          <p:spPr>
            <a:xfrm>
              <a:off x="6161499" y="45115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57" name="Rectangle 56"/>
            <p:cNvSpPr/>
            <p:nvPr/>
          </p:nvSpPr>
          <p:spPr>
            <a:xfrm>
              <a:off x="6161499" y="46639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58" name="Rectangle 57"/>
            <p:cNvSpPr/>
            <p:nvPr/>
          </p:nvSpPr>
          <p:spPr>
            <a:xfrm>
              <a:off x="6161499" y="48163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59" name="Rectangle 58"/>
            <p:cNvSpPr/>
            <p:nvPr/>
          </p:nvSpPr>
          <p:spPr>
            <a:xfrm>
              <a:off x="6161499" y="49687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sp>
          <p:nvSpPr>
            <p:cNvPr id="60" name="Rectangle 59"/>
            <p:cNvSpPr/>
            <p:nvPr/>
          </p:nvSpPr>
          <p:spPr>
            <a:xfrm>
              <a:off x="6161499" y="5121195"/>
              <a:ext cx="8382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r>
                <a:rPr lang="en-GB" sz="1224" dirty="0">
                  <a:solidFill>
                    <a:srgbClr val="FFFFFF"/>
                  </a:solidFill>
                </a:rPr>
                <a:t>0</a:t>
              </a:r>
            </a:p>
          </p:txBody>
        </p:sp>
      </p:grpSp>
      <p:sp>
        <p:nvSpPr>
          <p:cNvPr id="87" name="Left Brace 86"/>
          <p:cNvSpPr/>
          <p:nvPr/>
        </p:nvSpPr>
        <p:spPr bwMode="auto">
          <a:xfrm>
            <a:off x="3522412" y="3351542"/>
            <a:ext cx="218580" cy="1165762"/>
          </a:xfrm>
          <a:prstGeom prst="leftBrace">
            <a:avLst/>
          </a:prstGeom>
          <a:noFill/>
          <a:ln w="9525" cap="flat" cmpd="sng" algn="ctr">
            <a:solidFill>
              <a:schemeClr val="tx1"/>
            </a:solid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algn="ctr" defTabSz="932597" fontAlgn="base">
              <a:spcBef>
                <a:spcPct val="0"/>
              </a:spcBef>
              <a:spcAft>
                <a:spcPct val="0"/>
              </a:spcAft>
            </a:pPr>
            <a:endParaRPr lang="en-GB" sz="1836">
              <a:solidFill>
                <a:srgbClr val="FFFFFF"/>
              </a:solidFill>
              <a:latin typeface="Arial" charset="0"/>
            </a:endParaRPr>
          </a:p>
        </p:txBody>
      </p:sp>
      <p:sp>
        <p:nvSpPr>
          <p:cNvPr id="88" name="TextBox 87"/>
          <p:cNvSpPr txBox="1"/>
          <p:nvPr/>
        </p:nvSpPr>
        <p:spPr>
          <a:xfrm>
            <a:off x="2575230" y="3715843"/>
            <a:ext cx="998802" cy="382308"/>
          </a:xfrm>
          <a:prstGeom prst="rect">
            <a:avLst/>
          </a:prstGeom>
          <a:noFill/>
        </p:spPr>
        <p:txBody>
          <a:bodyPr wrap="none" rtlCol="0">
            <a:spAutoFit/>
          </a:bodyPr>
          <a:lstStyle/>
          <a:p>
            <a:pPr defTabSz="930860"/>
            <a:r>
              <a:rPr lang="en-GB" sz="1836" b="1" dirty="0">
                <a:solidFill>
                  <a:srgbClr val="FFFFFF"/>
                </a:solidFill>
              </a:rPr>
              <a:t>8 bytes</a:t>
            </a:r>
          </a:p>
        </p:txBody>
      </p:sp>
      <p:sp>
        <p:nvSpPr>
          <p:cNvPr id="65" name="Rectangle 3"/>
          <p:cNvSpPr txBox="1">
            <a:spLocks noChangeArrowheads="1"/>
          </p:cNvSpPr>
          <p:nvPr/>
        </p:nvSpPr>
        <p:spPr bwMode="auto">
          <a:xfrm>
            <a:off x="7773531" y="1524684"/>
            <a:ext cx="4945079" cy="31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30860" eaLnBrk="1" hangingPunct="1">
              <a:spcBef>
                <a:spcPts val="510"/>
              </a:spcBef>
              <a:buFont typeface="Arial" charset="0"/>
              <a:buChar char="•"/>
            </a:pPr>
            <a:r>
              <a:rPr lang="en-GB" sz="2448" dirty="0">
                <a:solidFill>
                  <a:srgbClr val="FFFFFF"/>
                </a:solidFill>
              </a:rPr>
              <a:t>Bitmap to check </a:t>
            </a:r>
            <a:r>
              <a:rPr lang="en-GB" sz="2448" dirty="0" err="1" smtClean="0">
                <a:solidFill>
                  <a:srgbClr val="FFFFFF"/>
                </a:solidFill>
              </a:rPr>
              <a:t>icall</a:t>
            </a:r>
            <a:endParaRPr lang="en-GB" sz="2448" dirty="0" smtClean="0">
              <a:solidFill>
                <a:srgbClr val="FFFFFF"/>
              </a:solidFill>
            </a:endParaRPr>
          </a:p>
          <a:p>
            <a:pPr marL="0" indent="0" defTabSz="930860" eaLnBrk="1" hangingPunct="1">
              <a:spcBef>
                <a:spcPts val="510"/>
              </a:spcBef>
            </a:pPr>
            <a:endParaRPr lang="en-GB" sz="2448" dirty="0">
              <a:solidFill>
                <a:srgbClr val="FFFFFF"/>
              </a:solidFill>
            </a:endParaRPr>
          </a:p>
          <a:p>
            <a:pPr lvl="1" defTabSz="930860" eaLnBrk="1" hangingPunct="1">
              <a:spcBef>
                <a:spcPts val="510"/>
              </a:spcBef>
              <a:buFontTx/>
              <a:buChar char="–"/>
            </a:pPr>
            <a:r>
              <a:rPr lang="en-GB" sz="1836" dirty="0" smtClean="0">
                <a:solidFill>
                  <a:srgbClr val="FFFFFF"/>
                </a:solidFill>
              </a:rPr>
              <a:t>Windows modified</a:t>
            </a:r>
          </a:p>
          <a:p>
            <a:pPr lvl="1" defTabSz="930860" eaLnBrk="1" hangingPunct="1">
              <a:spcBef>
                <a:spcPts val="510"/>
              </a:spcBef>
              <a:buFontTx/>
              <a:buChar char="–"/>
            </a:pPr>
            <a:r>
              <a:rPr lang="en-GB" sz="1836" dirty="0" smtClean="0">
                <a:solidFill>
                  <a:srgbClr val="FFFFFF"/>
                </a:solidFill>
              </a:rPr>
              <a:t>Loader modified </a:t>
            </a:r>
          </a:p>
          <a:p>
            <a:pPr lvl="1" defTabSz="930860" eaLnBrk="1" hangingPunct="1">
              <a:spcBef>
                <a:spcPts val="510"/>
              </a:spcBef>
              <a:buFontTx/>
              <a:buChar char="–"/>
            </a:pPr>
            <a:r>
              <a:rPr lang="en-GB" sz="1836" dirty="0" smtClean="0">
                <a:solidFill>
                  <a:srgbClr val="FFFFFF"/>
                </a:solidFill>
              </a:rPr>
              <a:t>Linker and compiler paired</a:t>
            </a:r>
          </a:p>
          <a:p>
            <a:pPr lvl="1" defTabSz="930860" eaLnBrk="1" hangingPunct="1">
              <a:spcBef>
                <a:spcPts val="510"/>
              </a:spcBef>
              <a:buFontTx/>
              <a:buChar char="–"/>
            </a:pPr>
            <a:r>
              <a:rPr lang="en-GB" sz="1836" dirty="0" smtClean="0">
                <a:solidFill>
                  <a:srgbClr val="FFFFFF"/>
                </a:solidFill>
              </a:rPr>
              <a:t>Small binary format changes</a:t>
            </a:r>
          </a:p>
          <a:p>
            <a:pPr lvl="1" defTabSz="930860" eaLnBrk="1" hangingPunct="1">
              <a:spcBef>
                <a:spcPts val="510"/>
              </a:spcBef>
              <a:buFontTx/>
              <a:buChar char="–"/>
            </a:pPr>
            <a:r>
              <a:rPr lang="en-GB" sz="1836" dirty="0" smtClean="0">
                <a:solidFill>
                  <a:srgbClr val="FFFFFF"/>
                </a:solidFill>
              </a:rPr>
              <a:t>Binary static analysis (cracking binaries) changed</a:t>
            </a:r>
            <a:endParaRPr lang="en-GB" sz="1836" dirty="0">
              <a:solidFill>
                <a:srgbClr val="FFFFFF"/>
              </a:solidFill>
            </a:endParaRPr>
          </a:p>
          <a:p>
            <a:pPr lvl="2" defTabSz="930860" eaLnBrk="1" hangingPunct="1">
              <a:spcBef>
                <a:spcPct val="20000"/>
              </a:spcBef>
              <a:buFontTx/>
              <a:buChar char="•"/>
            </a:pPr>
            <a:endParaRPr lang="en-GB" sz="2448" dirty="0">
              <a:solidFill>
                <a:srgbClr val="FFFFFF"/>
              </a:solidFill>
            </a:endParaRPr>
          </a:p>
        </p:txBody>
      </p:sp>
    </p:spTree>
    <p:extLst>
      <p:ext uri="{BB962C8B-B14F-4D97-AF65-F5344CB8AC3E}">
        <p14:creationId xmlns:p14="http://schemas.microsoft.com/office/powerpoint/2010/main" val="322985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xEl>
                                              <p:pRg st="2" end="2"/>
                                            </p:txEl>
                                          </p:spTgt>
                                        </p:tgtEl>
                                        <p:attrNameLst>
                                          <p:attrName>style.visibility</p:attrName>
                                        </p:attrNameLst>
                                      </p:cBhvr>
                                      <p:to>
                                        <p:strVal val="visible"/>
                                      </p:to>
                                    </p:set>
                                    <p:anim calcmode="lin" valueType="num">
                                      <p:cBhvr additive="base">
                                        <p:cTn id="7" dur="500" fill="hold"/>
                                        <p:tgtEl>
                                          <p:spTgt spid="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xEl>
                                              <p:pRg st="3" end="3"/>
                                            </p:txEl>
                                          </p:spTgt>
                                        </p:tgtEl>
                                        <p:attrNameLst>
                                          <p:attrName>style.visibility</p:attrName>
                                        </p:attrNameLst>
                                      </p:cBhvr>
                                      <p:to>
                                        <p:strVal val="visible"/>
                                      </p:to>
                                    </p:set>
                                    <p:anim calcmode="lin" valueType="num">
                                      <p:cBhvr additive="base">
                                        <p:cTn id="11" dur="500" fill="hold"/>
                                        <p:tgtEl>
                                          <p:spTgt spid="6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5">
                                            <p:txEl>
                                              <p:pRg st="4" end="4"/>
                                            </p:txEl>
                                          </p:spTgt>
                                        </p:tgtEl>
                                        <p:attrNameLst>
                                          <p:attrName>style.visibility</p:attrName>
                                        </p:attrNameLst>
                                      </p:cBhvr>
                                      <p:to>
                                        <p:strVal val="visible"/>
                                      </p:to>
                                    </p:set>
                                    <p:anim calcmode="lin" valueType="num">
                                      <p:cBhvr additive="base">
                                        <p:cTn id="15" dur="500" fill="hold"/>
                                        <p:tgtEl>
                                          <p:spTgt spid="6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5">
                                            <p:txEl>
                                              <p:pRg st="5" end="5"/>
                                            </p:txEl>
                                          </p:spTgt>
                                        </p:tgtEl>
                                        <p:attrNameLst>
                                          <p:attrName>style.visibility</p:attrName>
                                        </p:attrNameLst>
                                      </p:cBhvr>
                                      <p:to>
                                        <p:strVal val="visible"/>
                                      </p:to>
                                    </p:set>
                                    <p:anim calcmode="lin" valueType="num">
                                      <p:cBhvr additive="base">
                                        <p:cTn id="19" dur="500" fill="hold"/>
                                        <p:tgtEl>
                                          <p:spTgt spid="6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5">
                                            <p:txEl>
                                              <p:pRg st="6" end="6"/>
                                            </p:txEl>
                                          </p:spTgt>
                                        </p:tgtEl>
                                        <p:attrNameLst>
                                          <p:attrName>style.visibility</p:attrName>
                                        </p:attrNameLst>
                                      </p:cBhvr>
                                      <p:to>
                                        <p:strVal val="visible"/>
                                      </p:to>
                                    </p:set>
                                    <p:anim calcmode="lin" valueType="num">
                                      <p:cBhvr additive="base">
                                        <p:cTn id="23" dur="500" fill="hold"/>
                                        <p:tgtEl>
                                          <p:spTgt spid="6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 – new compiler switch</a:t>
            </a:r>
            <a:br>
              <a:rPr lang="en-US" dirty="0" smtClean="0"/>
            </a:br>
            <a:endParaRPr lang="en-US" dirty="0"/>
          </a:p>
        </p:txBody>
      </p:sp>
      <p:sp>
        <p:nvSpPr>
          <p:cNvPr id="3" name="Text Placeholder 2"/>
          <p:cNvSpPr>
            <a:spLocks noGrp="1"/>
          </p:cNvSpPr>
          <p:nvPr>
            <p:ph type="body" sz="quarter" idx="10"/>
          </p:nvPr>
        </p:nvSpPr>
        <p:spPr>
          <a:xfrm>
            <a:off x="549275" y="2049465"/>
            <a:ext cx="11887200" cy="5484812"/>
          </a:xfrm>
        </p:spPr>
        <p:txBody>
          <a:bodyPr/>
          <a:lstStyle/>
          <a:p>
            <a:endParaRPr lang="en-US" dirty="0" smtClean="0"/>
          </a:p>
          <a:p>
            <a:r>
              <a:rPr lang="en-US" dirty="0" smtClean="0"/>
              <a:t>Performance – required close OS integration</a:t>
            </a:r>
          </a:p>
          <a:p>
            <a:r>
              <a:rPr lang="en-US" dirty="0" smtClean="0"/>
              <a:t>Interoperation – required massive testing</a:t>
            </a:r>
          </a:p>
          <a:p>
            <a:endParaRPr lang="en-US" dirty="0"/>
          </a:p>
          <a:p>
            <a:r>
              <a:rPr lang="en-US" dirty="0" smtClean="0"/>
              <a:t>Stopping </a:t>
            </a:r>
            <a:r>
              <a:rPr lang="en-US" dirty="0"/>
              <a:t>zero day exploits today</a:t>
            </a:r>
            <a:endParaRPr lang="en-US" dirty="0" smtClean="0"/>
          </a:p>
        </p:txBody>
      </p:sp>
    </p:spTree>
    <p:extLst>
      <p:ext uri="{BB962C8B-B14F-4D97-AF65-F5344CB8AC3E}">
        <p14:creationId xmlns:p14="http://schemas.microsoft.com/office/powerpoint/2010/main" val="14058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Multicore – clock rate is not increasing !</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237" y="2049467"/>
            <a:ext cx="7467600" cy="411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241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 new asynchronous model </a:t>
            </a:r>
            <a:endParaRPr lang="en-US" dirty="0"/>
          </a:p>
        </p:txBody>
      </p:sp>
      <p:sp>
        <p:nvSpPr>
          <p:cNvPr id="3" name="Text Placeholder 2"/>
          <p:cNvSpPr>
            <a:spLocks noGrp="1"/>
          </p:cNvSpPr>
          <p:nvPr>
            <p:ph type="body" sz="quarter" idx="10"/>
          </p:nvPr>
        </p:nvSpPr>
        <p:spPr>
          <a:xfrm>
            <a:off x="350837" y="2582862"/>
            <a:ext cx="11887200" cy="5484812"/>
          </a:xfrm>
        </p:spPr>
        <p:txBody>
          <a:bodyPr/>
          <a:lstStyle/>
          <a:p>
            <a:pPr marL="571221" indent="-571221">
              <a:buFont typeface="Arial" panose="020B0604020202020204" pitchFamily="34" charset="0"/>
              <a:buChar char="•"/>
            </a:pPr>
            <a:r>
              <a:rPr lang="en-US" dirty="0" smtClean="0"/>
              <a:t>New MSFT C++ key words  </a:t>
            </a:r>
            <a:r>
              <a:rPr lang="en-US" dirty="0" smtClean="0">
                <a:solidFill>
                  <a:srgbClr val="FFC000"/>
                </a:solidFill>
              </a:rPr>
              <a:t>_yield </a:t>
            </a:r>
            <a:r>
              <a:rPr lang="en-US" dirty="0" smtClean="0">
                <a:solidFill>
                  <a:schemeClr val="tx1">
                    <a:lumMod val="95000"/>
                  </a:schemeClr>
                </a:solidFill>
              </a:rPr>
              <a:t>and</a:t>
            </a:r>
            <a:r>
              <a:rPr lang="en-US" dirty="0" smtClean="0">
                <a:solidFill>
                  <a:srgbClr val="FFC000"/>
                </a:solidFill>
              </a:rPr>
              <a:t> _await</a:t>
            </a:r>
          </a:p>
          <a:p>
            <a:pPr marL="571221" indent="-571221">
              <a:buFont typeface="Arial" panose="020B0604020202020204" pitchFamily="34" charset="0"/>
              <a:buChar char="•"/>
            </a:pPr>
            <a:endParaRPr lang="en-US" dirty="0" smtClean="0"/>
          </a:p>
          <a:p>
            <a:pPr marL="571221" indent="-571221">
              <a:buFont typeface="Arial" panose="020B0604020202020204" pitchFamily="34" charset="0"/>
              <a:buChar char="•"/>
            </a:pPr>
            <a:r>
              <a:rPr lang="en-US" dirty="0"/>
              <a:t>True </a:t>
            </a:r>
            <a:r>
              <a:rPr lang="en-US" dirty="0" err="1"/>
              <a:t>coroutines</a:t>
            </a:r>
            <a:r>
              <a:rPr lang="en-US" dirty="0"/>
              <a:t> </a:t>
            </a:r>
            <a:r>
              <a:rPr lang="en-US" dirty="0" smtClean="0"/>
              <a:t>emitted from 4 code generators</a:t>
            </a:r>
            <a:endParaRPr lang="en-US" dirty="0"/>
          </a:p>
          <a:p>
            <a:pPr marL="571221" indent="-571221">
              <a:buFontTx/>
              <a:buChar char="-"/>
            </a:pPr>
            <a:endParaRPr lang="en-US" dirty="0"/>
          </a:p>
        </p:txBody>
      </p:sp>
    </p:spTree>
    <p:extLst>
      <p:ext uri="{BB962C8B-B14F-4D97-AF65-F5344CB8AC3E}">
        <p14:creationId xmlns:p14="http://schemas.microsoft.com/office/powerpoint/2010/main" val="1942583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3352" y="388584"/>
            <a:ext cx="9329787" cy="699453"/>
          </a:xfrm>
        </p:spPr>
        <p:txBody>
          <a:bodyPr/>
          <a:lstStyle/>
          <a:p>
            <a:r>
              <a:rPr lang="en-US" dirty="0" err="1" smtClean="0"/>
              <a:t>Coroutine</a:t>
            </a:r>
            <a:endParaRPr lang="en-US" dirty="0"/>
          </a:p>
        </p:txBody>
      </p:sp>
      <p:sp>
        <p:nvSpPr>
          <p:cNvPr id="3" name="Rectangle 2"/>
          <p:cNvSpPr/>
          <p:nvPr/>
        </p:nvSpPr>
        <p:spPr>
          <a:xfrm>
            <a:off x="6995719" y="2790804"/>
            <a:ext cx="3808042" cy="2354277"/>
          </a:xfrm>
          <a:prstGeom prst="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lIns="93223" tIns="46614" rIns="93223" bIns="46614">
            <a:spAutoFit/>
          </a:bodyPr>
          <a:lstStyle/>
          <a:p>
            <a:pPr defTabSz="932231"/>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 main</a:t>
            </a:r>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231"/>
            <a:r>
              <a:rPr lang="en-US" dirty="0" smtClean="0">
                <a:solidFill>
                  <a:srgbClr val="0000FF"/>
                </a:solidFill>
                <a:highlight>
                  <a:srgbClr val="FFFFFF"/>
                </a:highlight>
                <a:latin typeface="Consolas" panose="020B0609020204030204" pitchFamily="49" charset="0"/>
              </a:rPr>
              <a:t>   for</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a:t>
            </a:r>
            <a:r>
              <a:rPr lang="en-US" dirty="0">
                <a:solidFill>
                  <a:srgbClr val="0000FF"/>
                </a:solidFill>
                <a:highlight>
                  <a:srgbClr val="FFFFFF"/>
                </a:highlight>
                <a:latin typeface="Consolas" panose="020B0609020204030204" pitchFamily="49" charset="0"/>
              </a:rPr>
              <a:t>auto</a:t>
            </a:r>
            <a:r>
              <a:rPr lang="en-US" dirty="0">
                <a:solidFill>
                  <a:srgbClr val="000000"/>
                </a:solidFill>
                <a:highlight>
                  <a:srgbClr val="FFFFFF"/>
                </a:highlight>
                <a:latin typeface="Consolas" panose="020B0609020204030204" pitchFamily="49" charset="0"/>
              </a:rPr>
              <a:t> v : fib(35))</a:t>
            </a:r>
          </a:p>
          <a:p>
            <a:pPr defTabSz="932231"/>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231"/>
            <a:r>
              <a:rPr lang="en-US" dirty="0" smtClean="0">
                <a:solidFill>
                  <a:srgbClr val="000000"/>
                </a:solidFill>
                <a:highlight>
                  <a:srgbClr val="FFFFFF"/>
                </a:highlight>
                <a:latin typeface="Consolas" panose="020B0609020204030204" pitchFamily="49" charset="0"/>
              </a:rPr>
              <a:t>      </a:t>
            </a:r>
            <a:r>
              <a:rPr lang="en-US" dirty="0" err="1" smtClean="0">
                <a:solidFill>
                  <a:srgbClr val="000000"/>
                </a:solidFill>
                <a:highlight>
                  <a:srgbClr val="FFFFFF"/>
                </a:highlight>
                <a:latin typeface="Consolas" panose="020B0609020204030204" pitchFamily="49" charset="0"/>
              </a:rPr>
              <a:t>printf</a:t>
            </a:r>
            <a:r>
              <a:rPr lang="en-US" dirty="0">
                <a:solidFill>
                  <a:srgbClr val="000000"/>
                </a:solidFill>
                <a:highlight>
                  <a:srgbClr val="FFFFFF"/>
                </a:highlight>
                <a:latin typeface="Consolas" panose="020B0609020204030204" pitchFamily="49" charset="0"/>
              </a:rPr>
              <a:t>(</a:t>
            </a:r>
            <a:r>
              <a:rPr lang="en-US" dirty="0">
                <a:solidFill>
                  <a:srgbClr val="A31515"/>
                </a:solidFill>
                <a:highlight>
                  <a:srgbClr val="FFFFFF"/>
                </a:highlight>
                <a:latin typeface="Consolas" panose="020B0609020204030204" pitchFamily="49" charset="0"/>
              </a:rPr>
              <a:t>"%d\n"</a:t>
            </a:r>
            <a:r>
              <a:rPr lang="en-US" dirty="0">
                <a:solidFill>
                  <a:srgbClr val="000000"/>
                </a:solidFill>
                <a:highlight>
                  <a:srgbClr val="FFFFFF"/>
                </a:highlight>
                <a:latin typeface="Consolas" panose="020B0609020204030204" pitchFamily="49" charset="0"/>
              </a:rPr>
              <a:t>, v);</a:t>
            </a:r>
          </a:p>
          <a:p>
            <a:pPr defTabSz="932231"/>
            <a:r>
              <a:rPr lang="en-US" dirty="0" smtClean="0">
                <a:solidFill>
                  <a:srgbClr val="0000FF"/>
                </a:solidFill>
                <a:highlight>
                  <a:srgbClr val="FFFFFF"/>
                </a:highlight>
                <a:latin typeface="Consolas" panose="020B0609020204030204" pitchFamily="49" charset="0"/>
              </a:rPr>
              <a:t>      if</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(v &gt; 10)</a:t>
            </a:r>
          </a:p>
          <a:p>
            <a:pPr defTabSz="932231"/>
            <a:r>
              <a:rPr lang="en-US" dirty="0" smtClean="0">
                <a:solidFill>
                  <a:srgbClr val="0000FF"/>
                </a:solidFill>
                <a:highlight>
                  <a:srgbClr val="FFFFFF"/>
                </a:highlight>
                <a:latin typeface="Consolas" panose="020B0609020204030204" pitchFamily="49" charset="0"/>
              </a:rPr>
              <a:t>         break</a:t>
            </a:r>
            <a:r>
              <a:rPr lang="en-US" dirty="0">
                <a:solidFill>
                  <a:srgbClr val="000000"/>
                </a:solidFill>
                <a:highlight>
                  <a:srgbClr val="FFFFFF"/>
                </a:highlight>
                <a:latin typeface="Consolas" panose="020B0609020204030204" pitchFamily="49" charset="0"/>
              </a:rPr>
              <a:t>;</a:t>
            </a:r>
          </a:p>
          <a:p>
            <a:pPr defTabSz="932231"/>
            <a:r>
              <a:rPr lang="en-US" dirty="0" smtClean="0">
                <a:solidFill>
                  <a:srgbClr val="000000"/>
                </a:solidFill>
                <a:highlight>
                  <a:srgbClr val="FFFFFF"/>
                </a:highlight>
                <a:latin typeface="Consolas" panose="020B0609020204030204" pitchFamily="49" charset="0"/>
              </a:rPr>
              <a:t>   }</a:t>
            </a:r>
          </a:p>
          <a:p>
            <a:pPr defTabSz="932231"/>
            <a:r>
              <a:rPr lang="en-US" dirty="0">
                <a:solidFill>
                  <a:srgbClr val="000000"/>
                </a:solidFill>
                <a:highlight>
                  <a:srgbClr val="FFFFFF"/>
                </a:highlight>
                <a:latin typeface="Consolas" panose="020B0609020204030204" pitchFamily="49" charset="0"/>
              </a:rPr>
              <a:t>}</a:t>
            </a:r>
          </a:p>
        </p:txBody>
      </p:sp>
      <p:sp>
        <p:nvSpPr>
          <p:cNvPr id="5" name="Rectangle 4"/>
          <p:cNvSpPr/>
          <p:nvPr/>
        </p:nvSpPr>
        <p:spPr>
          <a:xfrm>
            <a:off x="1864337" y="1632056"/>
            <a:ext cx="3652546" cy="3484330"/>
          </a:xfrm>
          <a:prstGeom prst="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lIns="93223" tIns="46614" rIns="93223" bIns="46614">
            <a:spAutoFit/>
          </a:bodyPr>
          <a:lstStyle/>
          <a:p>
            <a:pPr defTabSz="932231"/>
            <a:r>
              <a:rPr lang="en-US" dirty="0">
                <a:solidFill>
                  <a:srgbClr val="000000"/>
                </a:solidFill>
                <a:highlight>
                  <a:srgbClr val="FFFFFF"/>
                </a:highlight>
                <a:latin typeface="Consolas" panose="020B0609020204030204" pitchFamily="49" charset="0"/>
              </a:rPr>
              <a:t>generator&lt;</a:t>
            </a:r>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&gt; fib(</a:t>
            </a:r>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 n)</a:t>
            </a:r>
          </a:p>
          <a:p>
            <a:pPr defTabSz="932231"/>
            <a:r>
              <a:rPr lang="en-US" dirty="0">
                <a:solidFill>
                  <a:srgbClr val="000000"/>
                </a:solidFill>
                <a:highlight>
                  <a:srgbClr val="FFFFFF"/>
                </a:highlight>
                <a:latin typeface="Consolas" panose="020B0609020204030204" pitchFamily="49" charset="0"/>
              </a:rPr>
              <a:t>{</a:t>
            </a:r>
          </a:p>
          <a:p>
            <a:pPr defTabSz="932231"/>
            <a:r>
              <a:rPr lang="en-US" dirty="0" smtClean="0">
                <a:solidFill>
                  <a:srgbClr val="0000FF"/>
                </a:solidFill>
                <a:highlight>
                  <a:srgbClr val="FFFFFF"/>
                </a:highlight>
                <a:latin typeface="Consolas" panose="020B0609020204030204" pitchFamily="49" charset="0"/>
              </a:rPr>
              <a:t>   </a:t>
            </a:r>
            <a:r>
              <a:rPr lang="en-US" dirty="0" err="1" smtClean="0">
                <a:solidFill>
                  <a:srgbClr val="0000FF"/>
                </a:solidFill>
                <a:highlight>
                  <a:srgbClr val="FFFFFF"/>
                </a:highlight>
                <a:latin typeface="Consolas" panose="020B0609020204030204" pitchFamily="49" charset="0"/>
              </a:rPr>
              <a:t>int</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a = 0;</a:t>
            </a:r>
          </a:p>
          <a:p>
            <a:pPr defTabSz="932231"/>
            <a:r>
              <a:rPr lang="en-US" dirty="0" smtClean="0">
                <a:solidFill>
                  <a:srgbClr val="0000FF"/>
                </a:solidFill>
                <a:highlight>
                  <a:srgbClr val="FFFFFF"/>
                </a:highlight>
                <a:latin typeface="Consolas" panose="020B0609020204030204" pitchFamily="49" charset="0"/>
              </a:rPr>
              <a:t>   </a:t>
            </a:r>
            <a:r>
              <a:rPr lang="en-US" dirty="0" err="1" smtClean="0">
                <a:solidFill>
                  <a:srgbClr val="0000FF"/>
                </a:solidFill>
                <a:highlight>
                  <a:srgbClr val="FFFFFF"/>
                </a:highlight>
                <a:latin typeface="Consolas" panose="020B0609020204030204" pitchFamily="49" charset="0"/>
              </a:rPr>
              <a:t>int</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b = 1;</a:t>
            </a:r>
          </a:p>
          <a:p>
            <a:pPr defTabSz="932231"/>
            <a:r>
              <a:rPr lang="en-US" dirty="0" smtClean="0">
                <a:solidFill>
                  <a:srgbClr val="0000FF"/>
                </a:solidFill>
                <a:highlight>
                  <a:srgbClr val="FFFFFF"/>
                </a:highlight>
                <a:latin typeface="Consolas" panose="020B0609020204030204" pitchFamily="49" charset="0"/>
              </a:rPr>
              <a:t>   while</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(n-- &gt; 0)</a:t>
            </a:r>
          </a:p>
          <a:p>
            <a:pPr defTabSz="932231"/>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231"/>
            <a:r>
              <a:rPr lang="en-US" dirty="0" smtClean="0">
                <a:solidFill>
                  <a:srgbClr val="0000FF"/>
                </a:solidFill>
                <a:highlight>
                  <a:srgbClr val="FFFFFF"/>
                </a:highlight>
                <a:latin typeface="Consolas" panose="020B0609020204030204" pitchFamily="49" charset="0"/>
              </a:rPr>
              <a:t>      yield</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a;</a:t>
            </a:r>
          </a:p>
          <a:p>
            <a:pPr defTabSz="932231"/>
            <a:r>
              <a:rPr lang="en-US" dirty="0" smtClean="0">
                <a:solidFill>
                  <a:srgbClr val="0000FF"/>
                </a:solidFill>
                <a:highlight>
                  <a:srgbClr val="FFFFFF"/>
                </a:highlight>
                <a:latin typeface="Consolas" panose="020B0609020204030204" pitchFamily="49" charset="0"/>
              </a:rPr>
              <a:t>      auto</a:t>
            </a:r>
            <a:r>
              <a:rPr lang="en-US" dirty="0" smtClean="0">
                <a:solidFill>
                  <a:srgbClr val="000000"/>
                </a:solidFill>
                <a:highlight>
                  <a:srgbClr val="FFFFFF"/>
                </a:highlight>
                <a:latin typeface="Consolas" panose="020B0609020204030204" pitchFamily="49" charset="0"/>
              </a:rPr>
              <a:t> </a:t>
            </a:r>
            <a:r>
              <a:rPr lang="en-US" dirty="0">
                <a:solidFill>
                  <a:srgbClr val="000000"/>
                </a:solidFill>
                <a:highlight>
                  <a:srgbClr val="FFFFFF"/>
                </a:highlight>
                <a:latin typeface="Consolas" panose="020B0609020204030204" pitchFamily="49" charset="0"/>
              </a:rPr>
              <a:t>next = a + b;</a:t>
            </a:r>
          </a:p>
          <a:p>
            <a:pPr defTabSz="932231"/>
            <a:r>
              <a:rPr lang="en-US" dirty="0" smtClean="0">
                <a:solidFill>
                  <a:srgbClr val="000000"/>
                </a:solidFill>
                <a:highlight>
                  <a:srgbClr val="FFFFFF"/>
                </a:highlight>
                <a:latin typeface="Consolas" panose="020B0609020204030204" pitchFamily="49" charset="0"/>
              </a:rPr>
              <a:t>      a </a:t>
            </a:r>
            <a:r>
              <a:rPr lang="en-US" dirty="0">
                <a:solidFill>
                  <a:srgbClr val="000000"/>
                </a:solidFill>
                <a:highlight>
                  <a:srgbClr val="FFFFFF"/>
                </a:highlight>
                <a:latin typeface="Consolas" panose="020B0609020204030204" pitchFamily="49" charset="0"/>
              </a:rPr>
              <a:t>= b;</a:t>
            </a:r>
          </a:p>
          <a:p>
            <a:pPr defTabSz="932231"/>
            <a:r>
              <a:rPr lang="en-US" dirty="0" smtClean="0">
                <a:solidFill>
                  <a:srgbClr val="000000"/>
                </a:solidFill>
                <a:highlight>
                  <a:srgbClr val="FFFFFF"/>
                </a:highlight>
                <a:latin typeface="Consolas" panose="020B0609020204030204" pitchFamily="49" charset="0"/>
              </a:rPr>
              <a:t>      b </a:t>
            </a:r>
            <a:r>
              <a:rPr lang="en-US" dirty="0">
                <a:solidFill>
                  <a:srgbClr val="000000"/>
                </a:solidFill>
                <a:highlight>
                  <a:srgbClr val="FFFFFF"/>
                </a:highlight>
                <a:latin typeface="Consolas" panose="020B0609020204030204" pitchFamily="49" charset="0"/>
              </a:rPr>
              <a:t>= next;</a:t>
            </a:r>
          </a:p>
          <a:p>
            <a:pPr defTabSz="932231"/>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231"/>
            <a:r>
              <a:rPr lang="en-US" dirty="0">
                <a:solidFill>
                  <a:srgbClr val="000000"/>
                </a:solidFill>
                <a:highlight>
                  <a:srgbClr val="FFFFFF"/>
                </a:highlight>
                <a:latin typeface="Consolas" panose="020B0609020204030204" pitchFamily="49" charset="0"/>
              </a:rPr>
              <a:t>}</a:t>
            </a:r>
          </a:p>
        </p:txBody>
      </p:sp>
      <p:sp>
        <p:nvSpPr>
          <p:cNvPr id="9" name="Right Arrow 8"/>
          <p:cNvSpPr/>
          <p:nvPr/>
        </p:nvSpPr>
        <p:spPr>
          <a:xfrm>
            <a:off x="1036637" y="3344862"/>
            <a:ext cx="1559537"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US">
              <a:solidFill>
                <a:prstClr val="white"/>
              </a:solidFill>
            </a:endParaRPr>
          </a:p>
        </p:txBody>
      </p:sp>
      <p:sp>
        <p:nvSpPr>
          <p:cNvPr id="10" name="Down Arrow 9"/>
          <p:cNvSpPr/>
          <p:nvPr/>
        </p:nvSpPr>
        <p:spPr>
          <a:xfrm>
            <a:off x="9418637" y="1644900"/>
            <a:ext cx="304800" cy="1447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US">
              <a:solidFill>
                <a:prstClr val="white"/>
              </a:solidFill>
            </a:endParaRPr>
          </a:p>
        </p:txBody>
      </p:sp>
    </p:spTree>
    <p:extLst>
      <p:ext uri="{BB962C8B-B14F-4D97-AF65-F5344CB8AC3E}">
        <p14:creationId xmlns:p14="http://schemas.microsoft.com/office/powerpoint/2010/main" val="122466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3352" y="388591"/>
            <a:ext cx="9329787" cy="544019"/>
          </a:xfrm>
        </p:spPr>
        <p:txBody>
          <a:bodyPr>
            <a:normAutofit fontScale="90000"/>
          </a:bodyPr>
          <a:lstStyle/>
          <a:p>
            <a:r>
              <a:rPr lang="en-US" dirty="0" smtClean="0"/>
              <a:t>Execution</a:t>
            </a:r>
            <a:endParaRPr lang="en-US" dirty="0"/>
          </a:p>
        </p:txBody>
      </p:sp>
      <p:sp>
        <p:nvSpPr>
          <p:cNvPr id="4" name="Rectangle 3"/>
          <p:cNvSpPr/>
          <p:nvPr/>
        </p:nvSpPr>
        <p:spPr>
          <a:xfrm>
            <a:off x="3885790" y="472252"/>
            <a:ext cx="3652546" cy="376684"/>
          </a:xfrm>
          <a:prstGeom prst="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wrap="square" lIns="93223" tIns="46614" rIns="93223" bIns="46614">
            <a:spAutoFit/>
          </a:bodyPr>
          <a:lstStyle/>
          <a:p>
            <a:pPr defTabSz="932231"/>
            <a:r>
              <a:rPr lang="en-US" dirty="0">
                <a:solidFill>
                  <a:srgbClr val="000000"/>
                </a:solidFill>
                <a:highlight>
                  <a:srgbClr val="FFFFFF"/>
                </a:highlight>
                <a:latin typeface="Consolas" panose="020B0609020204030204" pitchFamily="49" charset="0"/>
              </a:rPr>
              <a:t>generator&lt;</a:t>
            </a:r>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&gt; fib(</a:t>
            </a:r>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 n</a:t>
            </a:r>
            <a:r>
              <a:rPr lang="en-US" dirty="0" smtClean="0">
                <a:solidFill>
                  <a:srgbClr val="000000"/>
                </a:solidFill>
                <a:highlight>
                  <a:srgbClr val="FFFFFF"/>
                </a:highlight>
                <a:latin typeface="Consolas" panose="020B0609020204030204" pitchFamily="49" charset="0"/>
              </a:rPr>
              <a:t>)</a:t>
            </a:r>
            <a:endParaRPr lang="en-US" dirty="0">
              <a:solidFill>
                <a:srgbClr val="000000"/>
              </a:solidFill>
              <a:highlight>
                <a:srgbClr val="FFFFFF"/>
              </a:highlight>
              <a:latin typeface="Consolas" panose="020B0609020204030204" pitchFamily="49" charset="0"/>
            </a:endParaRPr>
          </a:p>
        </p:txBody>
      </p:sp>
      <p:sp>
        <p:nvSpPr>
          <p:cNvPr id="5" name="Rectangle 4"/>
          <p:cNvSpPr/>
          <p:nvPr/>
        </p:nvSpPr>
        <p:spPr>
          <a:xfrm>
            <a:off x="1942085" y="2253791"/>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slot1</a:t>
            </a:r>
            <a:endParaRPr lang="en-US" dirty="0">
              <a:solidFill>
                <a:prstClr val="white"/>
              </a:solidFill>
            </a:endParaRPr>
          </a:p>
        </p:txBody>
      </p:sp>
      <p:sp>
        <p:nvSpPr>
          <p:cNvPr id="6" name="Rectangle 5"/>
          <p:cNvSpPr/>
          <p:nvPr/>
        </p:nvSpPr>
        <p:spPr>
          <a:xfrm>
            <a:off x="3030560" y="2253791"/>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slot2</a:t>
            </a:r>
            <a:endParaRPr lang="en-US" dirty="0">
              <a:solidFill>
                <a:prstClr val="white"/>
              </a:solidFill>
            </a:endParaRPr>
          </a:p>
        </p:txBody>
      </p:sp>
      <p:sp>
        <p:nvSpPr>
          <p:cNvPr id="7" name="Rectangle 6"/>
          <p:cNvSpPr/>
          <p:nvPr/>
        </p:nvSpPr>
        <p:spPr>
          <a:xfrm>
            <a:off x="1942085" y="2642377"/>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slot3</a:t>
            </a:r>
            <a:endParaRPr lang="en-US" dirty="0">
              <a:solidFill>
                <a:prstClr val="white"/>
              </a:solidFill>
            </a:endParaRPr>
          </a:p>
        </p:txBody>
      </p:sp>
      <p:sp>
        <p:nvSpPr>
          <p:cNvPr id="8" name="Rectangle 7"/>
          <p:cNvSpPr/>
          <p:nvPr/>
        </p:nvSpPr>
        <p:spPr>
          <a:xfrm>
            <a:off x="3030560" y="2642377"/>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slot4</a:t>
            </a:r>
            <a:endParaRPr lang="en-US" dirty="0">
              <a:solidFill>
                <a:prstClr val="white"/>
              </a:solidFill>
            </a:endParaRPr>
          </a:p>
        </p:txBody>
      </p:sp>
      <p:sp>
        <p:nvSpPr>
          <p:cNvPr id="9" name="Rectangle 8"/>
          <p:cNvSpPr/>
          <p:nvPr/>
        </p:nvSpPr>
        <p:spPr>
          <a:xfrm>
            <a:off x="1942085" y="3030967"/>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ret-main</a:t>
            </a:r>
            <a:endParaRPr lang="en-US" dirty="0">
              <a:solidFill>
                <a:prstClr val="white"/>
              </a:solidFill>
            </a:endParaRPr>
          </a:p>
        </p:txBody>
      </p:sp>
      <p:sp>
        <p:nvSpPr>
          <p:cNvPr id="10" name="Rectangle 9"/>
          <p:cNvSpPr/>
          <p:nvPr/>
        </p:nvSpPr>
        <p:spPr>
          <a:xfrm>
            <a:off x="3030560" y="3030967"/>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sz="1600" dirty="0" err="1">
                <a:solidFill>
                  <a:prstClr val="white"/>
                </a:solidFill>
              </a:rPr>
              <a:t>savedRBP</a:t>
            </a:r>
            <a:endParaRPr lang="en-US" sz="1600" dirty="0">
              <a:solidFill>
                <a:prstClr val="white"/>
              </a:solidFill>
            </a:endParaRPr>
          </a:p>
        </p:txBody>
      </p:sp>
      <p:sp>
        <p:nvSpPr>
          <p:cNvPr id="11" name="Rectangle 10"/>
          <p:cNvSpPr/>
          <p:nvPr/>
        </p:nvSpPr>
        <p:spPr>
          <a:xfrm>
            <a:off x="1942085" y="3419545"/>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slot1</a:t>
            </a:r>
            <a:endParaRPr lang="en-US" dirty="0">
              <a:solidFill>
                <a:prstClr val="white"/>
              </a:solidFill>
            </a:endParaRPr>
          </a:p>
        </p:txBody>
      </p:sp>
      <p:sp>
        <p:nvSpPr>
          <p:cNvPr id="12" name="Rectangle 11"/>
          <p:cNvSpPr/>
          <p:nvPr/>
        </p:nvSpPr>
        <p:spPr>
          <a:xfrm>
            <a:off x="3030560" y="3419545"/>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slot2</a:t>
            </a:r>
            <a:endParaRPr lang="en-US" dirty="0">
              <a:solidFill>
                <a:prstClr val="white"/>
              </a:solidFill>
            </a:endParaRPr>
          </a:p>
        </p:txBody>
      </p:sp>
      <p:cxnSp>
        <p:nvCxnSpPr>
          <p:cNvPr id="14" name="Straight Connector 13"/>
          <p:cNvCxnSpPr/>
          <p:nvPr/>
        </p:nvCxnSpPr>
        <p:spPr>
          <a:xfrm>
            <a:off x="1942085" y="1554345"/>
            <a:ext cx="0" cy="45075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19035" y="1554345"/>
            <a:ext cx="0" cy="450758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42085" y="3808130"/>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slot3</a:t>
            </a:r>
            <a:endParaRPr lang="en-US" dirty="0">
              <a:solidFill>
                <a:prstClr val="white"/>
              </a:solidFill>
            </a:endParaRPr>
          </a:p>
        </p:txBody>
      </p:sp>
      <p:sp>
        <p:nvSpPr>
          <p:cNvPr id="17" name="Rectangle 16"/>
          <p:cNvSpPr/>
          <p:nvPr/>
        </p:nvSpPr>
        <p:spPr>
          <a:xfrm>
            <a:off x="3030560" y="3808130"/>
            <a:ext cx="1088475" cy="388585"/>
          </a:xfrm>
          <a:prstGeom prst="rect">
            <a:avLst/>
          </a:prstGeom>
          <a:no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slot4</a:t>
            </a:r>
            <a:endParaRPr lang="en-US" dirty="0">
              <a:solidFill>
                <a:prstClr val="white"/>
              </a:solidFill>
            </a:endParaRPr>
          </a:p>
        </p:txBody>
      </p:sp>
      <p:sp>
        <p:nvSpPr>
          <p:cNvPr id="18" name="TextBox 17"/>
          <p:cNvSpPr txBox="1"/>
          <p:nvPr/>
        </p:nvSpPr>
        <p:spPr>
          <a:xfrm>
            <a:off x="542617" y="1398905"/>
            <a:ext cx="699734" cy="376684"/>
          </a:xfrm>
          <a:prstGeom prst="rect">
            <a:avLst/>
          </a:prstGeom>
          <a:noFill/>
        </p:spPr>
        <p:txBody>
          <a:bodyPr wrap="square" lIns="93223" tIns="46614" rIns="93223" bIns="46614" rtlCol="0">
            <a:spAutoFit/>
          </a:bodyPr>
          <a:lstStyle/>
          <a:p>
            <a:pPr defTabSz="932231"/>
            <a:r>
              <a:rPr lang="en-US" dirty="0" smtClean="0">
                <a:solidFill>
                  <a:prstClr val="white"/>
                </a:solidFill>
              </a:rPr>
              <a:t>RSP</a:t>
            </a:r>
            <a:endParaRPr lang="en-US" dirty="0">
              <a:solidFill>
                <a:prstClr val="white"/>
              </a:solidFill>
            </a:endParaRPr>
          </a:p>
        </p:txBody>
      </p:sp>
      <p:cxnSp>
        <p:nvCxnSpPr>
          <p:cNvPr id="20" name="Elbow Connector 19"/>
          <p:cNvCxnSpPr>
            <a:endCxn id="9" idx="1"/>
          </p:cNvCxnSpPr>
          <p:nvPr/>
        </p:nvCxnSpPr>
        <p:spPr>
          <a:xfrm rot="16200000" flipH="1">
            <a:off x="756683" y="2039856"/>
            <a:ext cx="1282330" cy="1088475"/>
          </a:xfrm>
          <a:prstGeom prst="bentConnector2">
            <a:avLst/>
          </a:prstGeom>
          <a:ln w="5715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16200000" flipH="1">
            <a:off x="173805" y="2622729"/>
            <a:ext cx="2448084" cy="1088475"/>
          </a:xfrm>
          <a:prstGeom prst="bentConnector3">
            <a:avLst>
              <a:gd name="adj1" fmla="val 100110"/>
            </a:avLst>
          </a:prstGeom>
          <a:ln w="5715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942084" y="1859825"/>
            <a:ext cx="1088475" cy="388585"/>
          </a:xfrm>
          <a:prstGeom prst="rect">
            <a:avLst/>
          </a:prstGeom>
          <a:solidFill>
            <a:schemeClr val="accent5">
              <a:lumMod val="50000"/>
            </a:schemeClr>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ret-</a:t>
            </a:r>
            <a:r>
              <a:rPr lang="en-US" dirty="0" err="1" smtClean="0">
                <a:solidFill>
                  <a:prstClr val="white"/>
                </a:solidFill>
              </a:rPr>
              <a:t>addr</a:t>
            </a:r>
            <a:endParaRPr lang="en-US" dirty="0">
              <a:solidFill>
                <a:prstClr val="white"/>
              </a:solidFill>
            </a:endParaRPr>
          </a:p>
        </p:txBody>
      </p:sp>
      <p:sp>
        <p:nvSpPr>
          <p:cNvPr id="25" name="Rectangle 24"/>
          <p:cNvSpPr/>
          <p:nvPr/>
        </p:nvSpPr>
        <p:spPr>
          <a:xfrm>
            <a:off x="3030560" y="1865213"/>
            <a:ext cx="1088475" cy="388585"/>
          </a:xfrm>
          <a:prstGeom prst="rect">
            <a:avLst/>
          </a:prstGeom>
          <a:solidFill>
            <a:schemeClr val="accent5">
              <a:lumMod val="50000"/>
            </a:schemeClr>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sz="1600" dirty="0">
                <a:solidFill>
                  <a:prstClr val="white"/>
                </a:solidFill>
              </a:rPr>
              <a:t>g</a:t>
            </a:r>
          </a:p>
        </p:txBody>
      </p:sp>
      <p:sp>
        <p:nvSpPr>
          <p:cNvPr id="26" name="TextBox 25"/>
          <p:cNvSpPr txBox="1"/>
          <p:nvPr/>
        </p:nvSpPr>
        <p:spPr>
          <a:xfrm>
            <a:off x="4818769" y="1290072"/>
            <a:ext cx="1865957" cy="376684"/>
          </a:xfrm>
          <a:prstGeom prst="rect">
            <a:avLst/>
          </a:prstGeom>
          <a:noFill/>
        </p:spPr>
        <p:txBody>
          <a:bodyPr wrap="square" lIns="93223" tIns="46614" rIns="93223" bIns="46614" rtlCol="0">
            <a:spAutoFit/>
          </a:bodyPr>
          <a:lstStyle/>
          <a:p>
            <a:pPr defTabSz="932231"/>
            <a:r>
              <a:rPr lang="en-US" dirty="0" smtClean="0">
                <a:solidFill>
                  <a:prstClr val="white"/>
                </a:solidFill>
              </a:rPr>
              <a:t>auto g = fib(35)</a:t>
            </a:r>
            <a:endParaRPr lang="en-US" dirty="0">
              <a:solidFill>
                <a:prstClr val="white"/>
              </a:solidFill>
            </a:endParaRPr>
          </a:p>
        </p:txBody>
      </p:sp>
      <p:sp>
        <p:nvSpPr>
          <p:cNvPr id="27" name="TextBox 26"/>
          <p:cNvSpPr txBox="1"/>
          <p:nvPr/>
        </p:nvSpPr>
        <p:spPr>
          <a:xfrm>
            <a:off x="4818769" y="1775596"/>
            <a:ext cx="2566501" cy="659198"/>
          </a:xfrm>
          <a:prstGeom prst="rect">
            <a:avLst/>
          </a:prstGeom>
          <a:noFill/>
        </p:spPr>
        <p:txBody>
          <a:bodyPr wrap="square" lIns="93223" tIns="46614" rIns="93223" bIns="46614" rtlCol="0">
            <a:spAutoFit/>
          </a:bodyPr>
          <a:lstStyle/>
          <a:p>
            <a:pPr defTabSz="932231"/>
            <a:r>
              <a:rPr lang="en-US" dirty="0" smtClean="0">
                <a:solidFill>
                  <a:prstClr val="white"/>
                </a:solidFill>
              </a:rPr>
              <a:t>RCX = &amp;g (</a:t>
            </a:r>
            <a:r>
              <a:rPr lang="en-US" dirty="0" err="1" smtClean="0">
                <a:solidFill>
                  <a:prstClr val="white"/>
                </a:solidFill>
              </a:rPr>
              <a:t>udtReturn</a:t>
            </a:r>
            <a:r>
              <a:rPr lang="en-US" dirty="0" smtClean="0">
                <a:solidFill>
                  <a:prstClr val="white"/>
                </a:solidFill>
              </a:rPr>
              <a:t>$)</a:t>
            </a:r>
          </a:p>
          <a:p>
            <a:pPr defTabSz="932231"/>
            <a:r>
              <a:rPr lang="en-US" dirty="0" smtClean="0">
                <a:solidFill>
                  <a:prstClr val="white"/>
                </a:solidFill>
              </a:rPr>
              <a:t>RDX = 35</a:t>
            </a:r>
            <a:endParaRPr lang="en-US" dirty="0">
              <a:solidFill>
                <a:prstClr val="white"/>
              </a:solidFill>
            </a:endParaRPr>
          </a:p>
        </p:txBody>
      </p:sp>
      <p:sp>
        <p:nvSpPr>
          <p:cNvPr id="28" name="TextBox 27"/>
          <p:cNvSpPr txBox="1"/>
          <p:nvPr/>
        </p:nvSpPr>
        <p:spPr>
          <a:xfrm>
            <a:off x="4741021" y="2797817"/>
            <a:ext cx="1166223" cy="1224224"/>
          </a:xfrm>
          <a:prstGeom prst="rect">
            <a:avLst/>
          </a:prstGeom>
          <a:noFill/>
        </p:spPr>
        <p:txBody>
          <a:bodyPr wrap="square" lIns="93223" tIns="46614" rIns="93223" bIns="46614" rtlCol="0">
            <a:spAutoFit/>
          </a:bodyPr>
          <a:lstStyle/>
          <a:p>
            <a:pPr defTabSz="932231"/>
            <a:r>
              <a:rPr lang="en-US" dirty="0" smtClean="0">
                <a:solidFill>
                  <a:prstClr val="white"/>
                </a:solidFill>
              </a:rPr>
              <a:t>RDI = n</a:t>
            </a:r>
          </a:p>
          <a:p>
            <a:pPr defTabSz="932231"/>
            <a:r>
              <a:rPr lang="en-US" dirty="0" smtClean="0">
                <a:solidFill>
                  <a:prstClr val="white"/>
                </a:solidFill>
              </a:rPr>
              <a:t>RSI = a</a:t>
            </a:r>
          </a:p>
          <a:p>
            <a:pPr defTabSz="932231"/>
            <a:r>
              <a:rPr lang="en-US" dirty="0" smtClean="0">
                <a:solidFill>
                  <a:prstClr val="white"/>
                </a:solidFill>
              </a:rPr>
              <a:t>RDX = b</a:t>
            </a:r>
          </a:p>
          <a:p>
            <a:pPr defTabSz="932231"/>
            <a:r>
              <a:rPr lang="en-US" dirty="0" smtClean="0">
                <a:solidFill>
                  <a:prstClr val="white"/>
                </a:solidFill>
              </a:rPr>
              <a:t>RBP = $</a:t>
            </a:r>
            <a:r>
              <a:rPr lang="en-US" dirty="0" err="1" smtClean="0">
                <a:solidFill>
                  <a:prstClr val="white"/>
                </a:solidFill>
              </a:rPr>
              <a:t>fp</a:t>
            </a:r>
            <a:endParaRPr lang="en-US" dirty="0">
              <a:solidFill>
                <a:prstClr val="white"/>
              </a:solidFill>
            </a:endParaRPr>
          </a:p>
        </p:txBody>
      </p:sp>
      <p:sp>
        <p:nvSpPr>
          <p:cNvPr id="29" name="Rectangle 28"/>
          <p:cNvSpPr/>
          <p:nvPr/>
        </p:nvSpPr>
        <p:spPr>
          <a:xfrm>
            <a:off x="1942084" y="2260374"/>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dirty="0" smtClean="0">
                <a:solidFill>
                  <a:prstClr val="white"/>
                </a:solidFill>
              </a:rPr>
              <a:t>&amp;g</a:t>
            </a:r>
            <a:endParaRPr lang="en-US" dirty="0">
              <a:solidFill>
                <a:prstClr val="white"/>
              </a:solidFill>
            </a:endParaRPr>
          </a:p>
        </p:txBody>
      </p:sp>
      <p:sp>
        <p:nvSpPr>
          <p:cNvPr id="30" name="Rectangle 29"/>
          <p:cNvSpPr/>
          <p:nvPr/>
        </p:nvSpPr>
        <p:spPr>
          <a:xfrm>
            <a:off x="3028943" y="2253791"/>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sz="1600" dirty="0" err="1">
                <a:solidFill>
                  <a:prstClr val="white"/>
                </a:solidFill>
              </a:rPr>
              <a:t>savedRDI</a:t>
            </a:r>
            <a:endParaRPr lang="en-US" sz="1600" dirty="0">
              <a:solidFill>
                <a:prstClr val="white"/>
              </a:solidFill>
            </a:endParaRPr>
          </a:p>
        </p:txBody>
      </p:sp>
      <p:sp>
        <p:nvSpPr>
          <p:cNvPr id="31" name="Rectangle 30"/>
          <p:cNvSpPr/>
          <p:nvPr/>
        </p:nvSpPr>
        <p:spPr>
          <a:xfrm>
            <a:off x="1942085" y="2642377"/>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sz="1600" dirty="0" err="1">
                <a:solidFill>
                  <a:prstClr val="white"/>
                </a:solidFill>
              </a:rPr>
              <a:t>savedRSI</a:t>
            </a:r>
            <a:endParaRPr lang="en-US" sz="1600" dirty="0">
              <a:solidFill>
                <a:prstClr val="white"/>
              </a:solidFill>
            </a:endParaRPr>
          </a:p>
        </p:txBody>
      </p:sp>
      <p:sp>
        <p:nvSpPr>
          <p:cNvPr id="32" name="Rectangle 31"/>
          <p:cNvSpPr/>
          <p:nvPr/>
        </p:nvSpPr>
        <p:spPr>
          <a:xfrm>
            <a:off x="3030560" y="2642377"/>
            <a:ext cx="1088475" cy="388585"/>
          </a:xfrm>
          <a:prstGeom prst="rect">
            <a:avLst/>
          </a:prstGeom>
          <a:solidFill>
            <a:schemeClr val="accent4"/>
          </a:solidFill>
        </p:spPr>
        <p:style>
          <a:lnRef idx="2">
            <a:schemeClr val="accent1"/>
          </a:lnRef>
          <a:fillRef idx="1">
            <a:schemeClr val="lt1"/>
          </a:fillRef>
          <a:effectRef idx="0">
            <a:schemeClr val="accent1"/>
          </a:effectRef>
          <a:fontRef idx="minor">
            <a:schemeClr val="dk1"/>
          </a:fontRef>
        </p:style>
        <p:txBody>
          <a:bodyPr lIns="93223" tIns="46614" rIns="93223" bIns="46614" rtlCol="0" anchor="ctr"/>
          <a:lstStyle/>
          <a:p>
            <a:pPr algn="ctr" defTabSz="932231"/>
            <a:r>
              <a:rPr lang="en-US" sz="1600" dirty="0" err="1">
                <a:solidFill>
                  <a:prstClr val="white"/>
                </a:solidFill>
              </a:rPr>
              <a:t>savedRDX</a:t>
            </a:r>
            <a:endParaRPr lang="en-US" sz="1600" dirty="0">
              <a:solidFill>
                <a:prstClr val="white"/>
              </a:solidFill>
            </a:endParaRPr>
          </a:p>
        </p:txBody>
      </p:sp>
      <p:grpSp>
        <p:nvGrpSpPr>
          <p:cNvPr id="38" name="Group 37"/>
          <p:cNvGrpSpPr/>
          <p:nvPr/>
        </p:nvGrpSpPr>
        <p:grpSpPr>
          <a:xfrm>
            <a:off x="7617705" y="2953244"/>
            <a:ext cx="1399468" cy="2331508"/>
            <a:chOff x="7466012" y="2895600"/>
            <a:chExt cx="1371600" cy="2286000"/>
          </a:xfrm>
        </p:grpSpPr>
        <p:sp>
          <p:nvSpPr>
            <p:cNvPr id="33" name="Rectangle 32"/>
            <p:cNvSpPr/>
            <p:nvPr/>
          </p:nvSpPr>
          <p:spPr>
            <a:xfrm>
              <a:off x="7466012" y="2895600"/>
              <a:ext cx="1371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1"/>
              <a:r>
                <a:rPr lang="en-US" dirty="0" smtClean="0">
                  <a:solidFill>
                    <a:prstClr val="white"/>
                  </a:solidFill>
                </a:rPr>
                <a:t>Promise</a:t>
              </a:r>
              <a:endParaRPr lang="en-US" dirty="0">
                <a:solidFill>
                  <a:prstClr val="white"/>
                </a:solidFill>
              </a:endParaRPr>
            </a:p>
          </p:txBody>
        </p:sp>
        <p:sp>
          <p:nvSpPr>
            <p:cNvPr id="34" name="Rectangle 33"/>
            <p:cNvSpPr/>
            <p:nvPr/>
          </p:nvSpPr>
          <p:spPr>
            <a:xfrm>
              <a:off x="7466012" y="3657600"/>
              <a:ext cx="1371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1"/>
              <a:r>
                <a:rPr lang="en-US" dirty="0" smtClean="0">
                  <a:solidFill>
                    <a:prstClr val="white"/>
                  </a:solidFill>
                </a:rPr>
                <a:t>RDI slot</a:t>
              </a:r>
              <a:endParaRPr lang="en-US" dirty="0">
                <a:solidFill>
                  <a:prstClr val="white"/>
                </a:solidFill>
              </a:endParaRPr>
            </a:p>
          </p:txBody>
        </p:sp>
        <p:sp>
          <p:nvSpPr>
            <p:cNvPr id="35" name="Rectangle 34"/>
            <p:cNvSpPr/>
            <p:nvPr/>
          </p:nvSpPr>
          <p:spPr>
            <a:xfrm>
              <a:off x="7466012" y="4038600"/>
              <a:ext cx="1371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1"/>
              <a:r>
                <a:rPr lang="en-US" dirty="0" smtClean="0">
                  <a:solidFill>
                    <a:prstClr val="white"/>
                  </a:solidFill>
                </a:rPr>
                <a:t>RSI slot</a:t>
              </a:r>
              <a:endParaRPr lang="en-US" dirty="0">
                <a:solidFill>
                  <a:prstClr val="white"/>
                </a:solidFill>
              </a:endParaRPr>
            </a:p>
          </p:txBody>
        </p:sp>
        <p:sp>
          <p:nvSpPr>
            <p:cNvPr id="36" name="Rectangle 35"/>
            <p:cNvSpPr/>
            <p:nvPr/>
          </p:nvSpPr>
          <p:spPr>
            <a:xfrm>
              <a:off x="7466012" y="4419600"/>
              <a:ext cx="1371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1"/>
              <a:r>
                <a:rPr lang="en-US" dirty="0" smtClean="0">
                  <a:solidFill>
                    <a:prstClr val="white"/>
                  </a:solidFill>
                </a:rPr>
                <a:t>RDX slot</a:t>
              </a:r>
              <a:endParaRPr lang="en-US" dirty="0">
                <a:solidFill>
                  <a:prstClr val="white"/>
                </a:solidFill>
              </a:endParaRPr>
            </a:p>
          </p:txBody>
        </p:sp>
        <p:sp>
          <p:nvSpPr>
            <p:cNvPr id="37" name="Rectangle 36"/>
            <p:cNvSpPr/>
            <p:nvPr/>
          </p:nvSpPr>
          <p:spPr>
            <a:xfrm>
              <a:off x="7466012" y="4800600"/>
              <a:ext cx="1371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1"/>
              <a:r>
                <a:rPr lang="en-US" dirty="0" smtClean="0">
                  <a:solidFill>
                    <a:prstClr val="white"/>
                  </a:solidFill>
                </a:rPr>
                <a:t>RIP slot</a:t>
              </a:r>
              <a:endParaRPr lang="en-US" dirty="0">
                <a:solidFill>
                  <a:prstClr val="white"/>
                </a:solidFill>
              </a:endParaRPr>
            </a:p>
          </p:txBody>
        </p:sp>
      </p:grpSp>
      <p:cxnSp>
        <p:nvCxnSpPr>
          <p:cNvPr id="39" name="Elbow Connector 38"/>
          <p:cNvCxnSpPr/>
          <p:nvPr/>
        </p:nvCxnSpPr>
        <p:spPr>
          <a:xfrm flipV="1">
            <a:off x="5985000" y="2953251"/>
            <a:ext cx="1553343" cy="854885"/>
          </a:xfrm>
          <a:prstGeom prst="bentConnector3">
            <a:avLst>
              <a:gd name="adj1" fmla="val 50000"/>
            </a:avLst>
          </a:prstGeom>
          <a:ln w="5715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847060" y="2454660"/>
            <a:ext cx="703623" cy="376684"/>
          </a:xfrm>
          <a:prstGeom prst="rect">
            <a:avLst/>
          </a:prstGeom>
          <a:noFill/>
        </p:spPr>
        <p:txBody>
          <a:bodyPr wrap="none" lIns="93223" tIns="46614" rIns="93223" bIns="46614" rtlCol="0">
            <a:spAutoFit/>
          </a:bodyPr>
          <a:lstStyle/>
          <a:p>
            <a:pPr defTabSz="932231"/>
            <a:r>
              <a:rPr lang="en-US" dirty="0" smtClean="0">
                <a:solidFill>
                  <a:prstClr val="white"/>
                </a:solidFill>
              </a:rPr>
              <a:t>Heap</a:t>
            </a:r>
            <a:endParaRPr lang="en-US" dirty="0">
              <a:solidFill>
                <a:prstClr val="white"/>
              </a:solidFill>
            </a:endParaRPr>
          </a:p>
        </p:txBody>
      </p:sp>
      <p:sp>
        <p:nvSpPr>
          <p:cNvPr id="45" name="Rectangle 44"/>
          <p:cNvSpPr/>
          <p:nvPr/>
        </p:nvSpPr>
        <p:spPr>
          <a:xfrm>
            <a:off x="7617705" y="4119002"/>
            <a:ext cx="1399468" cy="38858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3223" tIns="46614" rIns="93223" bIns="46614" rtlCol="0" anchor="ctr"/>
          <a:lstStyle/>
          <a:p>
            <a:pPr algn="ctr" defTabSz="932231"/>
            <a:r>
              <a:rPr lang="en-US" dirty="0" smtClean="0">
                <a:solidFill>
                  <a:prstClr val="white"/>
                </a:solidFill>
              </a:rPr>
              <a:t>saved RSI</a:t>
            </a:r>
            <a:endParaRPr lang="en-US" dirty="0">
              <a:solidFill>
                <a:prstClr val="white"/>
              </a:solidFill>
            </a:endParaRPr>
          </a:p>
        </p:txBody>
      </p:sp>
      <p:sp>
        <p:nvSpPr>
          <p:cNvPr id="46" name="Rectangle 45"/>
          <p:cNvSpPr/>
          <p:nvPr/>
        </p:nvSpPr>
        <p:spPr>
          <a:xfrm>
            <a:off x="7617705" y="3730413"/>
            <a:ext cx="1399468" cy="38858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3223" tIns="46614" rIns="93223" bIns="46614" rtlCol="0" anchor="ctr"/>
          <a:lstStyle/>
          <a:p>
            <a:pPr algn="ctr" defTabSz="932231"/>
            <a:r>
              <a:rPr lang="en-US" dirty="0" smtClean="0">
                <a:solidFill>
                  <a:prstClr val="white"/>
                </a:solidFill>
              </a:rPr>
              <a:t>saved RDI</a:t>
            </a:r>
            <a:endParaRPr lang="en-US" dirty="0">
              <a:solidFill>
                <a:prstClr val="white"/>
              </a:solidFill>
            </a:endParaRPr>
          </a:p>
        </p:txBody>
      </p:sp>
      <p:sp>
        <p:nvSpPr>
          <p:cNvPr id="47" name="Rectangle 46"/>
          <p:cNvSpPr/>
          <p:nvPr/>
        </p:nvSpPr>
        <p:spPr>
          <a:xfrm>
            <a:off x="7617705" y="4507589"/>
            <a:ext cx="1399468" cy="38858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3223" tIns="46614" rIns="93223" bIns="46614" rtlCol="0" anchor="ctr"/>
          <a:lstStyle/>
          <a:p>
            <a:pPr algn="ctr" defTabSz="932231"/>
            <a:r>
              <a:rPr lang="en-US" dirty="0" smtClean="0">
                <a:solidFill>
                  <a:prstClr val="white"/>
                </a:solidFill>
              </a:rPr>
              <a:t>saved RDX</a:t>
            </a:r>
            <a:endParaRPr lang="en-US" dirty="0">
              <a:solidFill>
                <a:prstClr val="white"/>
              </a:solidFill>
            </a:endParaRPr>
          </a:p>
        </p:txBody>
      </p:sp>
      <p:sp>
        <p:nvSpPr>
          <p:cNvPr id="48" name="Rectangle 47"/>
          <p:cNvSpPr/>
          <p:nvPr/>
        </p:nvSpPr>
        <p:spPr>
          <a:xfrm>
            <a:off x="7617705" y="4896167"/>
            <a:ext cx="1399468" cy="38858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3223" tIns="46614" rIns="93223" bIns="46614" rtlCol="0" anchor="ctr"/>
          <a:lstStyle/>
          <a:p>
            <a:pPr algn="ctr" defTabSz="932231"/>
            <a:r>
              <a:rPr lang="en-US" dirty="0" smtClean="0">
                <a:solidFill>
                  <a:prstClr val="white"/>
                </a:solidFill>
              </a:rPr>
              <a:t>saved RIP</a:t>
            </a:r>
            <a:endParaRPr lang="en-US" dirty="0">
              <a:solidFill>
                <a:prstClr val="white"/>
              </a:solidFill>
            </a:endParaRPr>
          </a:p>
        </p:txBody>
      </p:sp>
      <p:sp>
        <p:nvSpPr>
          <p:cNvPr id="49" name="TextBox 48"/>
          <p:cNvSpPr txBox="1"/>
          <p:nvPr/>
        </p:nvSpPr>
        <p:spPr>
          <a:xfrm>
            <a:off x="2797315" y="1476622"/>
            <a:ext cx="733064" cy="376684"/>
          </a:xfrm>
          <a:prstGeom prst="rect">
            <a:avLst/>
          </a:prstGeom>
          <a:noFill/>
        </p:spPr>
        <p:txBody>
          <a:bodyPr wrap="none" lIns="93223" tIns="46614" rIns="93223" bIns="46614" rtlCol="0">
            <a:spAutoFit/>
          </a:bodyPr>
          <a:lstStyle/>
          <a:p>
            <a:pPr defTabSz="932231"/>
            <a:r>
              <a:rPr lang="en-US" dirty="0" smtClean="0">
                <a:solidFill>
                  <a:prstClr val="white"/>
                </a:solidFill>
              </a:rPr>
              <a:t>Stack</a:t>
            </a:r>
            <a:endParaRPr lang="en-US" dirty="0">
              <a:solidFill>
                <a:prstClr val="white"/>
              </a:solidFill>
            </a:endParaRPr>
          </a:p>
        </p:txBody>
      </p:sp>
      <p:sp>
        <p:nvSpPr>
          <p:cNvPr id="51" name="Explosion 1 50"/>
          <p:cNvSpPr/>
          <p:nvPr/>
        </p:nvSpPr>
        <p:spPr>
          <a:xfrm>
            <a:off x="8395187" y="472258"/>
            <a:ext cx="2954432" cy="2869577"/>
          </a:xfrm>
          <a:prstGeom prst="irregularSeal1">
            <a:avLst/>
          </a:prstGeom>
        </p:spPr>
        <p:style>
          <a:lnRef idx="1">
            <a:schemeClr val="accent3"/>
          </a:lnRef>
          <a:fillRef idx="2">
            <a:schemeClr val="accent3"/>
          </a:fillRef>
          <a:effectRef idx="1">
            <a:schemeClr val="accent3"/>
          </a:effectRef>
          <a:fontRef idx="minor">
            <a:schemeClr val="dk1"/>
          </a:fontRef>
        </p:style>
        <p:txBody>
          <a:bodyPr lIns="93223" tIns="46614" rIns="93223" bIns="46614" rtlCol="0" anchor="ctr"/>
          <a:lstStyle/>
          <a:p>
            <a:pPr algn="ctr" defTabSz="932231"/>
            <a:r>
              <a:rPr lang="en-US" dirty="0" smtClean="0">
                <a:solidFill>
                  <a:srgbClr val="000000"/>
                </a:solidFill>
              </a:rPr>
              <a:t>Suspend!!!!</a:t>
            </a:r>
            <a:endParaRPr lang="en-US" dirty="0">
              <a:solidFill>
                <a:srgbClr val="000000"/>
              </a:solidFill>
            </a:endParaRPr>
          </a:p>
        </p:txBody>
      </p:sp>
      <p:sp>
        <p:nvSpPr>
          <p:cNvPr id="52" name="TextBox 51"/>
          <p:cNvSpPr txBox="1"/>
          <p:nvPr/>
        </p:nvSpPr>
        <p:spPr>
          <a:xfrm>
            <a:off x="4818775" y="4663017"/>
            <a:ext cx="1166224" cy="376684"/>
          </a:xfrm>
          <a:prstGeom prst="rect">
            <a:avLst/>
          </a:prstGeom>
          <a:noFill/>
        </p:spPr>
        <p:txBody>
          <a:bodyPr wrap="square" lIns="93223" tIns="46614" rIns="93223" bIns="46614" rtlCol="0">
            <a:spAutoFit/>
          </a:bodyPr>
          <a:lstStyle/>
          <a:p>
            <a:pPr defTabSz="932231"/>
            <a:r>
              <a:rPr lang="en-US" dirty="0" smtClean="0">
                <a:solidFill>
                  <a:prstClr val="white"/>
                </a:solidFill>
              </a:rPr>
              <a:t>RAX = &amp;g</a:t>
            </a:r>
            <a:endParaRPr lang="en-US" dirty="0">
              <a:solidFill>
                <a:prstClr val="white"/>
              </a:solidFill>
            </a:endParaRPr>
          </a:p>
        </p:txBody>
      </p:sp>
    </p:spTree>
    <p:extLst>
      <p:ext uri="{BB962C8B-B14F-4D97-AF65-F5344CB8AC3E}">
        <p14:creationId xmlns:p14="http://schemas.microsoft.com/office/powerpoint/2010/main" val="316125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42" presetClass="path" presetSubtype="0" accel="50000" decel="50000" fill="hold" grpId="1" nodeType="withEffect">
                                  <p:stCondLst>
                                    <p:cond delay="0"/>
                                  </p:stCondLst>
                                  <p:childTnLst>
                                    <p:animMotion origin="layout" path="M -1.85465E-6 4.07407E-6 L 0.32509 0.34537 " pathEditMode="relative" rAng="0" ptsTypes="AA">
                                      <p:cBhvr>
                                        <p:cTn id="82" dur="2000" fill="hold"/>
                                        <p:tgtEl>
                                          <p:spTgt spid="29"/>
                                        </p:tgtEl>
                                        <p:attrNameLst>
                                          <p:attrName>ppt_x</p:attrName>
                                          <p:attrName>ppt_y</p:attrName>
                                        </p:attrNameLst>
                                      </p:cBhvr>
                                      <p:rCtr x="16254" y="17269"/>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4.40479E-6 0 L 0.1998 0.0537 " pathEditMode="relative" rAng="0" ptsTypes="AA">
                                      <p:cBhvr>
                                        <p:cTn id="86" dur="2000" fill="hold"/>
                                        <p:tgtEl>
                                          <p:spTgt spid="30"/>
                                        </p:tgtEl>
                                        <p:attrNameLst>
                                          <p:attrName>ppt_x</p:attrName>
                                          <p:attrName>ppt_y</p:attrName>
                                        </p:attrNameLst>
                                      </p:cBhvr>
                                      <p:rCtr x="9990" y="2685"/>
                                    </p:animMotion>
                                  </p:childTnLst>
                                </p:cTn>
                              </p:par>
                              <p:par>
                                <p:cTn id="87" presetID="42" presetClass="path" presetSubtype="0" accel="50000" decel="50000" fill="hold" grpId="1" nodeType="withEffect">
                                  <p:stCondLst>
                                    <p:cond delay="0"/>
                                  </p:stCondLst>
                                  <p:childTnLst>
                                    <p:animMotion origin="layout" path="M -1.85465E-6 4.44444E-6 L 0.29383 0.05555 " pathEditMode="relative" rAng="0" ptsTypes="AA">
                                      <p:cBhvr>
                                        <p:cTn id="88" dur="2000" fill="hold"/>
                                        <p:tgtEl>
                                          <p:spTgt spid="31"/>
                                        </p:tgtEl>
                                        <p:attrNameLst>
                                          <p:attrName>ppt_x</p:attrName>
                                          <p:attrName>ppt_y</p:attrName>
                                        </p:attrNameLst>
                                      </p:cBhvr>
                                      <p:rCtr x="14691" y="2778"/>
                                    </p:animMotion>
                                  </p:childTnLst>
                                </p:cTn>
                              </p:par>
                              <p:par>
                                <p:cTn id="89" presetID="42" presetClass="path" presetSubtype="0" accel="50000" decel="50000" fill="hold" grpId="1" nodeType="withEffect">
                                  <p:stCondLst>
                                    <p:cond delay="0"/>
                                  </p:stCondLst>
                                  <p:childTnLst>
                                    <p:animMotion origin="layout" path="M -4.64704E-6 4.44444E-6 L 0.21256 0.10416 " pathEditMode="relative" rAng="0" ptsTypes="AA">
                                      <p:cBhvr>
                                        <p:cTn id="90" dur="2000" fill="hold"/>
                                        <p:tgtEl>
                                          <p:spTgt spid="32"/>
                                        </p:tgtEl>
                                        <p:attrNameLst>
                                          <p:attrName>ppt_x</p:attrName>
                                          <p:attrName>ppt_y</p:attrName>
                                        </p:attrNameLst>
                                      </p:cBhvr>
                                      <p:rCtr x="10628" y="5208"/>
                                    </p:animMotion>
                                  </p:childTnLst>
                                </p:cTn>
                              </p:par>
                              <p:par>
                                <p:cTn id="91" presetID="42" presetClass="path" presetSubtype="0" accel="50000" decel="50000" fill="hold" grpId="1" nodeType="withEffect">
                                  <p:stCondLst>
                                    <p:cond delay="0"/>
                                  </p:stCondLst>
                                  <p:childTnLst>
                                    <p:animMotion origin="layout" path="M -4.64704E-6 -1.11111E-6 L 0.21881 0.09583 " pathEditMode="relative" rAng="0" ptsTypes="AA">
                                      <p:cBhvr>
                                        <p:cTn id="92" dur="2000" fill="hold"/>
                                        <p:tgtEl>
                                          <p:spTgt spid="10"/>
                                        </p:tgtEl>
                                        <p:attrNameLst>
                                          <p:attrName>ppt_x</p:attrName>
                                          <p:attrName>ppt_y</p:attrName>
                                        </p:attrNameLst>
                                      </p:cBhvr>
                                      <p:rCtr x="10940" y="4792"/>
                                    </p:animMotion>
                                  </p:childTnLst>
                                </p:cTn>
                              </p:par>
                              <p:par>
                                <p:cTn id="93" presetID="1" presetClass="exit" presetSubtype="0" fill="hold" nodeType="with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1"/>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49" presetClass="exit" presetSubtype="0" accel="100000" fill="hold" grpId="1" nodeType="withEffect">
                                  <p:stCondLst>
                                    <p:cond delay="0"/>
                                  </p:stCondLst>
                                  <p:childTnLst>
                                    <p:anim calcmode="lin" valueType="num">
                                      <p:cBhvr>
                                        <p:cTn id="102" dur="500"/>
                                        <p:tgtEl>
                                          <p:spTgt spid="9"/>
                                        </p:tgtEl>
                                        <p:attrNameLst>
                                          <p:attrName>ppt_w</p:attrName>
                                        </p:attrNameLst>
                                      </p:cBhvr>
                                      <p:tavLst>
                                        <p:tav tm="0">
                                          <p:val>
                                            <p:strVal val="ppt_w"/>
                                          </p:val>
                                        </p:tav>
                                        <p:tav tm="100000">
                                          <p:val>
                                            <p:fltVal val="0"/>
                                          </p:val>
                                        </p:tav>
                                      </p:tavLst>
                                    </p:anim>
                                    <p:anim calcmode="lin" valueType="num">
                                      <p:cBhvr>
                                        <p:cTn id="103" dur="500"/>
                                        <p:tgtEl>
                                          <p:spTgt spid="9"/>
                                        </p:tgtEl>
                                        <p:attrNameLst>
                                          <p:attrName>ppt_h</p:attrName>
                                        </p:attrNameLst>
                                      </p:cBhvr>
                                      <p:tavLst>
                                        <p:tav tm="0">
                                          <p:val>
                                            <p:strVal val="ppt_h"/>
                                          </p:val>
                                        </p:tav>
                                        <p:tav tm="100000">
                                          <p:val>
                                            <p:fltVal val="0"/>
                                          </p:val>
                                        </p:tav>
                                      </p:tavLst>
                                    </p:anim>
                                    <p:anim calcmode="lin" valueType="num">
                                      <p:cBhvr>
                                        <p:cTn id="104" dur="500"/>
                                        <p:tgtEl>
                                          <p:spTgt spid="9"/>
                                        </p:tgtEl>
                                        <p:attrNameLst>
                                          <p:attrName>style.rotation</p:attrName>
                                        </p:attrNameLst>
                                      </p:cBhvr>
                                      <p:tavLst>
                                        <p:tav tm="0">
                                          <p:val>
                                            <p:fltVal val="0"/>
                                          </p:val>
                                        </p:tav>
                                        <p:tav tm="100000">
                                          <p:val>
                                            <p:fltVal val="360"/>
                                          </p:val>
                                        </p:tav>
                                      </p:tavLst>
                                    </p:anim>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6" grpId="0" animBg="1"/>
      <p:bldP spid="16" grpId="1" animBg="1"/>
      <p:bldP spid="17" grpId="0" animBg="1"/>
      <p:bldP spid="17" grpId="1" animBg="1"/>
      <p:bldP spid="27" grpId="0"/>
      <p:bldP spid="28" grpId="0"/>
      <p:bldP spid="29" grpId="0" animBg="1"/>
      <p:bldP spid="29" grpId="1" animBg="1"/>
      <p:bldP spid="30" grpId="0" animBg="1"/>
      <p:bldP spid="30" grpId="1" animBg="1"/>
      <p:bldP spid="31" grpId="0" animBg="1"/>
      <p:bldP spid="31" grpId="1" animBg="1"/>
      <p:bldP spid="32" grpId="0" animBg="1"/>
      <p:bldP spid="32" grpId="1" animBg="1"/>
      <p:bldP spid="43" grpId="0"/>
      <p:bldP spid="45" grpId="0" animBg="1"/>
      <p:bldP spid="46" grpId="0" animBg="1"/>
      <p:bldP spid="47" grpId="0" animBg="1"/>
      <p:bldP spid="48" grpId="0" animBg="1"/>
      <p:bldP spid="51" grpId="0" animBg="1"/>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3347" y="388586"/>
            <a:ext cx="9329787" cy="932603"/>
          </a:xfrm>
        </p:spPr>
        <p:txBody>
          <a:bodyPr/>
          <a:lstStyle/>
          <a:p>
            <a:r>
              <a:rPr lang="en-US" dirty="0" smtClean="0"/>
              <a:t>Efficient and Scalable</a:t>
            </a:r>
            <a:endParaRPr lang="en-US" dirty="0"/>
          </a:p>
        </p:txBody>
      </p:sp>
      <p:sp>
        <p:nvSpPr>
          <p:cNvPr id="3" name="Content Placeholder 2"/>
          <p:cNvSpPr>
            <a:spLocks noGrp="1"/>
          </p:cNvSpPr>
          <p:nvPr>
            <p:ph idx="1"/>
          </p:nvPr>
        </p:nvSpPr>
        <p:spPr>
          <a:xfrm>
            <a:off x="1553345" y="1632058"/>
            <a:ext cx="9319982" cy="4507583"/>
          </a:xfrm>
        </p:spPr>
        <p:txBody>
          <a:bodyPr/>
          <a:lstStyle/>
          <a:p>
            <a:r>
              <a:rPr lang="en-US" dirty="0" smtClean="0"/>
              <a:t>Scales to millions of concurrent coroutines</a:t>
            </a:r>
          </a:p>
          <a:p>
            <a:r>
              <a:rPr lang="en-US" dirty="0" smtClean="0"/>
              <a:t>Cost of resume / suspend is comparable to that of a function call</a:t>
            </a:r>
          </a:p>
          <a:p>
            <a:r>
              <a:rPr lang="en-US" dirty="0" smtClean="0"/>
              <a:t>Enables zero-overhead abstractions over existing </a:t>
            </a:r>
            <a:r>
              <a:rPr lang="en-US" dirty="0" err="1" smtClean="0"/>
              <a:t>async</a:t>
            </a:r>
            <a:r>
              <a:rPr lang="en-US" dirty="0" smtClean="0"/>
              <a:t> facilities </a:t>
            </a:r>
            <a:endParaRPr lang="en-US" dirty="0"/>
          </a:p>
        </p:txBody>
      </p:sp>
      <p:sp>
        <p:nvSpPr>
          <p:cNvPr id="4" name="Rectangle 3"/>
          <p:cNvSpPr/>
          <p:nvPr/>
        </p:nvSpPr>
        <p:spPr>
          <a:xfrm>
            <a:off x="387121" y="3419547"/>
            <a:ext cx="7774822" cy="2919303"/>
          </a:xfrm>
          <a:prstGeom prst="rect">
            <a:avLst/>
          </a:prstGeom>
          <a:ln w="381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3269" tIns="46635" rIns="93269" bIns="46635">
            <a:spAutoFit/>
          </a:bodyPr>
          <a:lstStyle/>
          <a:p>
            <a:pPr defTabSz="932688"/>
            <a:r>
              <a:rPr lang="en-US" dirty="0">
                <a:solidFill>
                  <a:srgbClr val="000000"/>
                </a:solidFill>
                <a:highlight>
                  <a:srgbClr val="FFFFFF"/>
                </a:highlight>
                <a:latin typeface="Consolas" panose="020B0609020204030204" pitchFamily="49" charset="0"/>
              </a:rPr>
              <a:t>std::future&lt;</a:t>
            </a:r>
            <a:r>
              <a:rPr lang="en-US" dirty="0">
                <a:solidFill>
                  <a:srgbClr val="0000FF"/>
                </a:solidFill>
                <a:highlight>
                  <a:srgbClr val="FFFFFF"/>
                </a:highlight>
                <a:latin typeface="Consolas" panose="020B0609020204030204" pitchFamily="49" charset="0"/>
              </a:rPr>
              <a:t>void</a:t>
            </a:r>
            <a:r>
              <a:rPr lang="en-US" dirty="0">
                <a:solidFill>
                  <a:srgbClr val="000000"/>
                </a:solidFill>
                <a:highlight>
                  <a:srgbClr val="FFFFFF"/>
                </a:highlight>
                <a:latin typeface="Consolas" panose="020B0609020204030204" pitchFamily="49" charset="0"/>
              </a:rPr>
              <a:t>&gt; tcp_reader(</a:t>
            </a:r>
            <a:r>
              <a:rPr lang="en-US" dirty="0">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 total</a:t>
            </a:r>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688"/>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char</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buf</a:t>
            </a:r>
            <a:r>
              <a:rPr lang="en-US" dirty="0">
                <a:solidFill>
                  <a:srgbClr val="000000"/>
                </a:solidFill>
                <a:highlight>
                  <a:srgbClr val="FFFFFF"/>
                </a:highlight>
                <a:latin typeface="Consolas" panose="020B0609020204030204" pitchFamily="49" charset="0"/>
              </a:rPr>
              <a:t>[64 * 1024];</a:t>
            </a:r>
          </a:p>
          <a:p>
            <a:pPr defTabSz="932688"/>
            <a:r>
              <a:rPr lang="it-IT" dirty="0">
                <a:solidFill>
                  <a:srgbClr val="000000"/>
                </a:solidFill>
                <a:highlight>
                  <a:srgbClr val="FFFFFF"/>
                </a:highlight>
                <a:latin typeface="Consolas" panose="020B0609020204030204" pitchFamily="49" charset="0"/>
              </a:rPr>
              <a:t>    </a:t>
            </a:r>
            <a:r>
              <a:rPr lang="it-IT" dirty="0">
                <a:solidFill>
                  <a:srgbClr val="0000FF"/>
                </a:solidFill>
                <a:highlight>
                  <a:srgbClr val="FFFFFF"/>
                </a:highlight>
                <a:latin typeface="Consolas" panose="020B0609020204030204" pitchFamily="49" charset="0"/>
              </a:rPr>
              <a:t>auto</a:t>
            </a:r>
            <a:r>
              <a:rPr lang="it-IT" dirty="0">
                <a:solidFill>
                  <a:srgbClr val="000000"/>
                </a:solidFill>
                <a:highlight>
                  <a:srgbClr val="FFFFFF"/>
                </a:highlight>
                <a:latin typeface="Consolas" panose="020B0609020204030204" pitchFamily="49" charset="0"/>
              </a:rPr>
              <a:t> conn = </a:t>
            </a:r>
            <a:r>
              <a:rPr lang="it-IT" dirty="0" smtClean="0">
                <a:solidFill>
                  <a:srgbClr val="0000FF"/>
                </a:solidFill>
                <a:highlight>
                  <a:srgbClr val="FFFFFF"/>
                </a:highlight>
                <a:latin typeface="Consolas" panose="020B0609020204030204" pitchFamily="49" charset="0"/>
              </a:rPr>
              <a:t>await</a:t>
            </a:r>
            <a:r>
              <a:rPr lang="it-IT" dirty="0" smtClean="0">
                <a:solidFill>
                  <a:srgbClr val="000000"/>
                </a:solidFill>
                <a:highlight>
                  <a:srgbClr val="FFFFFF"/>
                </a:highlight>
                <a:latin typeface="Consolas" panose="020B0609020204030204" pitchFamily="49" charset="0"/>
              </a:rPr>
              <a:t> </a:t>
            </a:r>
            <a:r>
              <a:rPr lang="it-IT" dirty="0">
                <a:solidFill>
                  <a:srgbClr val="000000"/>
                </a:solidFill>
                <a:highlight>
                  <a:srgbClr val="FFFFFF"/>
                </a:highlight>
                <a:latin typeface="Consolas" panose="020B0609020204030204" pitchFamily="49" charset="0"/>
              </a:rPr>
              <a:t>Tcp::Dial(</a:t>
            </a:r>
            <a:r>
              <a:rPr lang="it-IT" dirty="0">
                <a:solidFill>
                  <a:srgbClr val="A31515"/>
                </a:solidFill>
                <a:highlight>
                  <a:srgbClr val="FFFFFF"/>
                </a:highlight>
                <a:latin typeface="Consolas" panose="020B0609020204030204" pitchFamily="49" charset="0"/>
              </a:rPr>
              <a:t>"127.0.0.1"</a:t>
            </a:r>
            <a:r>
              <a:rPr lang="it-IT" dirty="0">
                <a:solidFill>
                  <a:srgbClr val="000000"/>
                </a:solidFill>
                <a:highlight>
                  <a:srgbClr val="FFFFFF"/>
                </a:highlight>
                <a:latin typeface="Consolas" panose="020B0609020204030204" pitchFamily="49" charset="0"/>
              </a:rPr>
              <a:t>, 1337</a:t>
            </a:r>
            <a:r>
              <a:rPr lang="it-IT" dirty="0" smtClean="0">
                <a:solidFill>
                  <a:srgbClr val="000000"/>
                </a:solidFill>
                <a:highlight>
                  <a:srgbClr val="FFFFFF"/>
                </a:highlight>
                <a:latin typeface="Consolas" panose="020B0609020204030204" pitchFamily="49" charset="0"/>
              </a:rPr>
              <a:t>);</a:t>
            </a:r>
            <a:r>
              <a:rPr lang="en-US" dirty="0" smtClean="0">
                <a:solidFill>
                  <a:srgbClr val="000000"/>
                </a:solidFill>
                <a:highlight>
                  <a:srgbClr val="FFFFFF"/>
                </a:highlight>
                <a:latin typeface="Consolas" panose="020B0609020204030204" pitchFamily="49" charset="0"/>
              </a:rPr>
              <a:t>   </a:t>
            </a:r>
            <a:endParaRPr lang="en-US" dirty="0">
              <a:solidFill>
                <a:srgbClr val="000000"/>
              </a:solidFill>
              <a:highlight>
                <a:srgbClr val="FFFFFF"/>
              </a:highlight>
              <a:latin typeface="Consolas" panose="020B0609020204030204" pitchFamily="49" charset="0"/>
            </a:endParaRPr>
          </a:p>
          <a:p>
            <a:pPr defTabSz="932688"/>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do</a:t>
            </a:r>
            <a:r>
              <a:rPr lang="en-US" dirty="0">
                <a:solidFill>
                  <a:srgbClr val="000000"/>
                </a:solidFill>
                <a:highlight>
                  <a:srgbClr val="FFFFFF"/>
                </a:highlight>
                <a:latin typeface="Consolas" panose="020B0609020204030204" pitchFamily="49" charset="0"/>
              </a:rPr>
              <a:t> </a:t>
            </a:r>
          </a:p>
          <a:p>
            <a:pPr defTabSz="932688"/>
            <a:r>
              <a:rPr lang="en-US" dirty="0">
                <a:solidFill>
                  <a:srgbClr val="000000"/>
                </a:solidFill>
                <a:highlight>
                  <a:srgbClr val="FFFFFF"/>
                </a:highlight>
                <a:latin typeface="Consolas" panose="020B0609020204030204" pitchFamily="49" charset="0"/>
              </a:rPr>
              <a:t>    {</a:t>
            </a:r>
          </a:p>
          <a:p>
            <a:pPr defTabSz="932688"/>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auto</a:t>
            </a:r>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bytesRead</a:t>
            </a:r>
            <a:r>
              <a:rPr lang="en-US" dirty="0">
                <a:solidFill>
                  <a:srgbClr val="000000"/>
                </a:solidFill>
                <a:highlight>
                  <a:srgbClr val="FFFFFF"/>
                </a:highlight>
                <a:latin typeface="Consolas" panose="020B0609020204030204" pitchFamily="49" charset="0"/>
              </a:rPr>
              <a:t> = </a:t>
            </a:r>
            <a:r>
              <a:rPr lang="it-IT" dirty="0">
                <a:solidFill>
                  <a:srgbClr val="0000FF"/>
                </a:solidFill>
                <a:highlight>
                  <a:srgbClr val="FFFFFF"/>
                </a:highlight>
                <a:latin typeface="Consolas" panose="020B0609020204030204" pitchFamily="49" charset="0"/>
              </a:rPr>
              <a:t>await</a:t>
            </a:r>
            <a:r>
              <a:rPr lang="en-US" dirty="0" smtClean="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conn.read</a:t>
            </a:r>
            <a:r>
              <a:rPr lang="en-US" dirty="0">
                <a:solidFill>
                  <a:srgbClr val="000000"/>
                </a:solidFill>
                <a:highlight>
                  <a:srgbClr val="FFFFFF"/>
                </a:highlight>
                <a:latin typeface="Consolas" panose="020B0609020204030204" pitchFamily="49" charset="0"/>
              </a:rPr>
              <a:t>(</a:t>
            </a:r>
            <a:r>
              <a:rPr lang="en-US" dirty="0" err="1">
                <a:solidFill>
                  <a:srgbClr val="000000"/>
                </a:solidFill>
                <a:highlight>
                  <a:srgbClr val="FFFFFF"/>
                </a:highlight>
                <a:latin typeface="Consolas" panose="020B0609020204030204" pitchFamily="49" charset="0"/>
              </a:rPr>
              <a:t>buf</a:t>
            </a:r>
            <a:r>
              <a:rPr lang="en-US" dirty="0">
                <a:solidFill>
                  <a:srgbClr val="000000"/>
                </a:solidFill>
                <a:highlight>
                  <a:srgbClr val="FFFFFF"/>
                </a:highlight>
                <a:latin typeface="Consolas" panose="020B0609020204030204" pitchFamily="49" charset="0"/>
              </a:rPr>
              <a:t>, </a:t>
            </a:r>
            <a:r>
              <a:rPr lang="en-US" dirty="0" err="1">
                <a:solidFill>
                  <a:srgbClr val="0000FF"/>
                </a:solidFill>
                <a:highlight>
                  <a:srgbClr val="FFFFFF"/>
                </a:highlight>
                <a:latin typeface="Consolas" panose="020B0609020204030204" pitchFamily="49" charset="0"/>
              </a:rPr>
              <a:t>sizeof</a:t>
            </a:r>
            <a:r>
              <a:rPr lang="en-US" dirty="0">
                <a:solidFill>
                  <a:srgbClr val="000000"/>
                </a:solidFill>
                <a:highlight>
                  <a:srgbClr val="FFFFFF"/>
                </a:highlight>
                <a:latin typeface="Consolas" panose="020B0609020204030204" pitchFamily="49" charset="0"/>
              </a:rPr>
              <a:t>(</a:t>
            </a:r>
            <a:r>
              <a:rPr lang="en-US" dirty="0" err="1">
                <a:solidFill>
                  <a:srgbClr val="000000"/>
                </a:solidFill>
                <a:highlight>
                  <a:srgbClr val="FFFFFF"/>
                </a:highlight>
                <a:latin typeface="Consolas" panose="020B0609020204030204" pitchFamily="49" charset="0"/>
              </a:rPr>
              <a:t>buf</a:t>
            </a:r>
            <a:r>
              <a:rPr lang="en-US" dirty="0">
                <a:solidFill>
                  <a:srgbClr val="000000"/>
                </a:solidFill>
                <a:highlight>
                  <a:srgbClr val="FFFFFF"/>
                </a:highlight>
                <a:latin typeface="Consolas" panose="020B0609020204030204" pitchFamily="49" charset="0"/>
              </a:rPr>
              <a:t>));</a:t>
            </a:r>
          </a:p>
          <a:p>
            <a:pPr defTabSz="932688"/>
            <a:r>
              <a:rPr lang="en-US" dirty="0">
                <a:solidFill>
                  <a:srgbClr val="000000"/>
                </a:solidFill>
                <a:highlight>
                  <a:srgbClr val="FFFFFF"/>
                </a:highlight>
                <a:latin typeface="Consolas" panose="020B0609020204030204" pitchFamily="49" charset="0"/>
              </a:rPr>
              <a:t>        total -= </a:t>
            </a:r>
            <a:r>
              <a:rPr lang="en-US" dirty="0" err="1">
                <a:solidFill>
                  <a:srgbClr val="000000"/>
                </a:solidFill>
                <a:highlight>
                  <a:srgbClr val="FFFFFF"/>
                </a:highlight>
                <a:latin typeface="Consolas" panose="020B0609020204030204" pitchFamily="49" charset="0"/>
              </a:rPr>
              <a:t>bytesRead</a:t>
            </a:r>
            <a:r>
              <a:rPr lang="en-US" dirty="0">
                <a:solidFill>
                  <a:srgbClr val="000000"/>
                </a:solidFill>
                <a:highlight>
                  <a:srgbClr val="FFFFFF"/>
                </a:highlight>
                <a:latin typeface="Consolas" panose="020B0609020204030204" pitchFamily="49" charset="0"/>
              </a:rPr>
              <a:t>;</a:t>
            </a:r>
          </a:p>
          <a:p>
            <a:pPr defTabSz="932688"/>
            <a:r>
              <a:rPr lang="en-US" dirty="0">
                <a:solidFill>
                  <a:srgbClr val="000000"/>
                </a:solidFill>
                <a:highlight>
                  <a:srgbClr val="FFFFFF"/>
                </a:highlight>
                <a:latin typeface="Consolas" panose="020B0609020204030204" pitchFamily="49" charset="0"/>
              </a:rPr>
              <a:t>    } </a:t>
            </a:r>
          </a:p>
          <a:p>
            <a:pPr defTabSz="932688"/>
            <a:r>
              <a:rPr lang="en-US" dirty="0">
                <a:solidFill>
                  <a:srgbClr val="000000"/>
                </a:solidFill>
                <a:highlight>
                  <a:srgbClr val="FFFFFF"/>
                </a:highlight>
                <a:latin typeface="Consolas" panose="020B0609020204030204" pitchFamily="49" charset="0"/>
              </a:rPr>
              <a:t>    </a:t>
            </a:r>
            <a:r>
              <a:rPr lang="en-US" dirty="0">
                <a:solidFill>
                  <a:srgbClr val="0000FF"/>
                </a:solidFill>
                <a:highlight>
                  <a:srgbClr val="FFFFFF"/>
                </a:highlight>
                <a:latin typeface="Consolas" panose="020B0609020204030204" pitchFamily="49" charset="0"/>
              </a:rPr>
              <a:t>while</a:t>
            </a:r>
            <a:r>
              <a:rPr lang="en-US" dirty="0">
                <a:solidFill>
                  <a:srgbClr val="000000"/>
                </a:solidFill>
                <a:highlight>
                  <a:srgbClr val="FFFFFF"/>
                </a:highlight>
                <a:latin typeface="Consolas" panose="020B0609020204030204" pitchFamily="49" charset="0"/>
              </a:rPr>
              <a:t> (total &gt; 0);</a:t>
            </a:r>
          </a:p>
          <a:p>
            <a:pPr defTabSz="932688"/>
            <a:r>
              <a:rPr lang="en-US" dirty="0" smtClean="0">
                <a:solidFill>
                  <a:srgbClr val="000000"/>
                </a:solidFill>
                <a:highlight>
                  <a:srgbClr val="FFFFFF"/>
                </a:highlight>
                <a:latin typeface="Consolas" panose="020B0609020204030204" pitchFamily="49" charset="0"/>
              </a:rPr>
              <a:t>}</a:t>
            </a:r>
            <a:endParaRPr lang="en-US" dirty="0">
              <a:solidFill>
                <a:srgbClr val="000000"/>
              </a:solidFill>
              <a:highlight>
                <a:srgbClr val="FFFFFF"/>
              </a:highlight>
              <a:latin typeface="Consolas" panose="020B0609020204030204" pitchFamily="49" charset="0"/>
            </a:endParaRPr>
          </a:p>
        </p:txBody>
      </p:sp>
      <p:sp>
        <p:nvSpPr>
          <p:cNvPr id="5" name="Rectangle 4"/>
          <p:cNvSpPr/>
          <p:nvPr/>
        </p:nvSpPr>
        <p:spPr>
          <a:xfrm>
            <a:off x="4196783" y="5440188"/>
            <a:ext cx="5597872" cy="1224224"/>
          </a:xfrm>
          <a:prstGeom prst="rect">
            <a:avLst/>
          </a:prstGeom>
          <a:ln w="381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3269" tIns="46635" rIns="93269" bIns="46635">
            <a:spAutoFit/>
          </a:bodyPr>
          <a:lstStyle/>
          <a:p>
            <a:pPr defTabSz="932688"/>
            <a:r>
              <a:rPr lang="en-US" dirty="0" err="1">
                <a:solidFill>
                  <a:srgbClr val="0000FF"/>
                </a:solidFill>
                <a:highlight>
                  <a:srgbClr val="FFFFFF"/>
                </a:highlight>
                <a:latin typeface="Consolas" panose="020B0609020204030204" pitchFamily="49" charset="0"/>
              </a:rPr>
              <a:t>int</a:t>
            </a:r>
            <a:r>
              <a:rPr lang="en-US" dirty="0">
                <a:solidFill>
                  <a:srgbClr val="000000"/>
                </a:solidFill>
                <a:highlight>
                  <a:srgbClr val="FFFFFF"/>
                </a:highlight>
                <a:latin typeface="Consolas" panose="020B0609020204030204" pitchFamily="49" charset="0"/>
              </a:rPr>
              <a:t> main()</a:t>
            </a:r>
          </a:p>
          <a:p>
            <a:pPr defTabSz="932688"/>
            <a:r>
              <a:rPr lang="en-US" dirty="0">
                <a:solidFill>
                  <a:srgbClr val="000000"/>
                </a:solidFill>
                <a:highlight>
                  <a:srgbClr val="FFFFFF"/>
                </a:highlight>
                <a:latin typeface="Consolas" panose="020B0609020204030204" pitchFamily="49" charset="0"/>
              </a:rPr>
              <a:t>{</a:t>
            </a:r>
          </a:p>
          <a:p>
            <a:pPr defTabSz="932688"/>
            <a:r>
              <a:rPr lang="en-US" dirty="0">
                <a:solidFill>
                  <a:srgbClr val="000000"/>
                </a:solidFill>
                <a:highlight>
                  <a:srgbClr val="FFFFFF"/>
                </a:highlight>
                <a:latin typeface="Consolas" panose="020B0609020204030204" pitchFamily="49" charset="0"/>
              </a:rPr>
              <a:t>    </a:t>
            </a:r>
            <a:r>
              <a:rPr lang="en-US" dirty="0" err="1">
                <a:solidFill>
                  <a:srgbClr val="000000"/>
                </a:solidFill>
                <a:highlight>
                  <a:srgbClr val="FFFFFF"/>
                </a:highlight>
                <a:latin typeface="Consolas" panose="020B0609020204030204" pitchFamily="49" charset="0"/>
              </a:rPr>
              <a:t>tcp_reader</a:t>
            </a:r>
            <a:r>
              <a:rPr lang="en-US" dirty="0">
                <a:solidFill>
                  <a:srgbClr val="000000"/>
                </a:solidFill>
                <a:highlight>
                  <a:srgbClr val="FFFFFF"/>
                </a:highlight>
                <a:latin typeface="Consolas" panose="020B0609020204030204" pitchFamily="49" charset="0"/>
              </a:rPr>
              <a:t>(1000 * 1000 * 1000).get();</a:t>
            </a:r>
          </a:p>
          <a:p>
            <a:pPr defTabSz="932688"/>
            <a:r>
              <a:rPr lang="en-US" dirty="0">
                <a:solidFill>
                  <a:srgbClr val="000000"/>
                </a:solidFill>
                <a:highlight>
                  <a:srgbClr val="FFFFFF"/>
                </a:highlight>
                <a:latin typeface="Consolas" panose="020B0609020204030204" pitchFamily="49" charset="0"/>
              </a:rPr>
              <a:t>}</a:t>
            </a:r>
            <a:endParaRPr lang="en-US" dirty="0">
              <a:solidFill>
                <a:srgbClr val="000000"/>
              </a:solidFill>
            </a:endParaRPr>
          </a:p>
        </p:txBody>
      </p:sp>
      <p:sp>
        <p:nvSpPr>
          <p:cNvPr id="6" name="TextBox 5"/>
          <p:cNvSpPr txBox="1"/>
          <p:nvPr/>
        </p:nvSpPr>
        <p:spPr>
          <a:xfrm>
            <a:off x="8444033" y="4470121"/>
            <a:ext cx="3965159" cy="659198"/>
          </a:xfrm>
          <a:prstGeom prst="rect">
            <a:avLst/>
          </a:prstGeom>
          <a:noFill/>
        </p:spPr>
        <p:txBody>
          <a:bodyPr wrap="square" lIns="93269" tIns="46635" rIns="93269" bIns="46635" rtlCol="0">
            <a:spAutoFit/>
          </a:bodyPr>
          <a:lstStyle/>
          <a:p>
            <a:pPr defTabSz="932688"/>
            <a:r>
              <a:rPr lang="en-US" dirty="0" smtClean="0">
                <a:solidFill>
                  <a:prstClr val="white"/>
                </a:solidFill>
              </a:rPr>
              <a:t>Only one memory allocation</a:t>
            </a:r>
          </a:p>
          <a:p>
            <a:pPr defTabSz="932688"/>
            <a:r>
              <a:rPr lang="en-US" dirty="0" smtClean="0">
                <a:solidFill>
                  <a:prstClr val="white"/>
                </a:solidFill>
              </a:rPr>
              <a:t>~15 </a:t>
            </a:r>
            <a:r>
              <a:rPr lang="en-US" dirty="0" err="1" smtClean="0">
                <a:solidFill>
                  <a:prstClr val="white"/>
                </a:solidFill>
              </a:rPr>
              <a:t>gb</a:t>
            </a:r>
            <a:r>
              <a:rPr lang="en-US" dirty="0" smtClean="0">
                <a:solidFill>
                  <a:prstClr val="white"/>
                </a:solidFill>
              </a:rPr>
              <a:t>/s over loopback on </a:t>
            </a:r>
            <a:r>
              <a:rPr lang="en-US" dirty="0">
                <a:solidFill>
                  <a:prstClr val="white"/>
                </a:solidFill>
              </a:rPr>
              <a:t>a</a:t>
            </a:r>
            <a:r>
              <a:rPr lang="en-US" dirty="0" smtClean="0">
                <a:solidFill>
                  <a:prstClr val="white"/>
                </a:solidFill>
              </a:rPr>
              <a:t> laptop</a:t>
            </a:r>
            <a:endParaRPr lang="en-US" dirty="0">
              <a:solidFill>
                <a:prstClr val="white"/>
              </a:solidFill>
            </a:endParaRPr>
          </a:p>
        </p:txBody>
      </p:sp>
    </p:spTree>
    <p:extLst>
      <p:ext uri="{BB962C8B-B14F-4D97-AF65-F5344CB8AC3E}">
        <p14:creationId xmlns:p14="http://schemas.microsoft.com/office/powerpoint/2010/main" val="15470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 </a:t>
            </a:r>
            <a:r>
              <a:rPr lang="en-US" dirty="0" err="1" smtClean="0"/>
              <a:t>Vectorizing</a:t>
            </a:r>
            <a:r>
              <a:rPr lang="en-US" dirty="0" smtClean="0"/>
              <a:t> complex control flow</a:t>
            </a:r>
            <a:endParaRPr lang="en-US" dirty="0"/>
          </a:p>
        </p:txBody>
      </p:sp>
      <p:sp>
        <p:nvSpPr>
          <p:cNvPr id="5" name="Rectangle 4"/>
          <p:cNvSpPr/>
          <p:nvPr/>
        </p:nvSpPr>
        <p:spPr>
          <a:xfrm>
            <a:off x="503237" y="1964335"/>
            <a:ext cx="4724400" cy="3764979"/>
          </a:xfrm>
          <a:prstGeom prst="rect">
            <a:avLst/>
          </a:prstGeom>
        </p:spPr>
        <p:txBody>
          <a:bodyPr wrap="square" lIns="91413" tIns="45708" rIns="91413" bIns="45708">
            <a:spAutoFit/>
          </a:bodyPr>
          <a:lstStyle/>
          <a:p>
            <a:pPr defTabSz="930860"/>
            <a:r>
              <a:rPr lang="en-US" dirty="0">
                <a:solidFill>
                  <a:srgbClr val="FFFFFF"/>
                </a:solidFill>
              </a:rPr>
              <a:t>	</a:t>
            </a:r>
          </a:p>
          <a:p>
            <a:pPr defTabSz="930860"/>
            <a:r>
              <a:rPr lang="en-US" sz="2400" dirty="0">
                <a:solidFill>
                  <a:srgbClr val="FFFFFF"/>
                </a:solidFill>
              </a:rPr>
              <a:t>for (…)  {   </a:t>
            </a:r>
          </a:p>
          <a:p>
            <a:pPr defTabSz="930860"/>
            <a:r>
              <a:rPr lang="en-US" sz="2400" dirty="0">
                <a:solidFill>
                  <a:srgbClr val="FFFFFF"/>
                </a:solidFill>
              </a:rPr>
              <a:t>             </a:t>
            </a:r>
          </a:p>
          <a:p>
            <a:pPr defTabSz="930860"/>
            <a:r>
              <a:rPr lang="en-US" sz="2400" dirty="0">
                <a:solidFill>
                  <a:srgbClr val="FFFFFF"/>
                </a:solidFill>
              </a:rPr>
              <a:t>           if (</a:t>
            </a:r>
            <a:r>
              <a:rPr lang="en-US" sz="2400" dirty="0" err="1">
                <a:solidFill>
                  <a:srgbClr val="FFFFFF"/>
                </a:solidFill>
              </a:rPr>
              <a:t>cond</a:t>
            </a:r>
            <a:r>
              <a:rPr lang="en-US" sz="2400" dirty="0">
                <a:solidFill>
                  <a:srgbClr val="FFFFFF"/>
                </a:solidFill>
              </a:rPr>
              <a:t>) {</a:t>
            </a:r>
          </a:p>
          <a:p>
            <a:pPr defTabSz="930860"/>
            <a:r>
              <a:rPr lang="en-US" sz="2400" dirty="0">
                <a:solidFill>
                  <a:srgbClr val="FFFFFF"/>
                </a:solidFill>
              </a:rPr>
              <a:t>                   LHS1 = RHS1;</a:t>
            </a:r>
          </a:p>
          <a:p>
            <a:pPr defTabSz="930860"/>
            <a:r>
              <a:rPr lang="en-US" sz="2400" dirty="0">
                <a:solidFill>
                  <a:srgbClr val="FFFFFF"/>
                </a:solidFill>
              </a:rPr>
              <a:t>	} </a:t>
            </a:r>
          </a:p>
          <a:p>
            <a:pPr defTabSz="930860"/>
            <a:r>
              <a:rPr lang="en-US" sz="2400" dirty="0">
                <a:solidFill>
                  <a:srgbClr val="FFFFFF"/>
                </a:solidFill>
              </a:rPr>
              <a:t>	else {</a:t>
            </a:r>
          </a:p>
          <a:p>
            <a:pPr defTabSz="930860"/>
            <a:r>
              <a:rPr lang="en-US" sz="2400" dirty="0">
                <a:solidFill>
                  <a:srgbClr val="FFFFFF"/>
                </a:solidFill>
              </a:rPr>
              <a:t>                   LHS2 = RHS2;</a:t>
            </a:r>
          </a:p>
          <a:p>
            <a:pPr defTabSz="930860"/>
            <a:r>
              <a:rPr lang="en-US" sz="2400" dirty="0">
                <a:solidFill>
                  <a:srgbClr val="FFFFFF"/>
                </a:solidFill>
              </a:rPr>
              <a:t>	}</a:t>
            </a:r>
          </a:p>
          <a:p>
            <a:pPr defTabSz="930860"/>
            <a:r>
              <a:rPr lang="en-US" sz="2400" dirty="0">
                <a:solidFill>
                  <a:srgbClr val="FFFFFF"/>
                </a:solidFill>
              </a:rPr>
              <a:t>}	</a:t>
            </a:r>
          </a:p>
        </p:txBody>
      </p:sp>
      <p:sp>
        <p:nvSpPr>
          <p:cNvPr id="7" name="TextBox 6"/>
          <p:cNvSpPr txBox="1"/>
          <p:nvPr/>
        </p:nvSpPr>
        <p:spPr>
          <a:xfrm>
            <a:off x="6751637" y="1964333"/>
            <a:ext cx="5684838" cy="3785627"/>
          </a:xfrm>
          <a:prstGeom prst="rect">
            <a:avLst/>
          </a:prstGeom>
          <a:noFill/>
        </p:spPr>
        <p:txBody>
          <a:bodyPr wrap="square" lIns="91413" tIns="45708" rIns="91413" bIns="45708" rtlCol="0">
            <a:spAutoFit/>
          </a:bodyPr>
          <a:lstStyle/>
          <a:p>
            <a:pPr defTabSz="930860"/>
            <a:r>
              <a:rPr lang="en-US" sz="2400" dirty="0">
                <a:solidFill>
                  <a:srgbClr val="FFFFFF"/>
                </a:solidFill>
              </a:rPr>
              <a:t>for </a:t>
            </a:r>
            <a:r>
              <a:rPr lang="en-US" sz="2400" dirty="0" smtClean="0">
                <a:solidFill>
                  <a:srgbClr val="FFFFFF"/>
                </a:solidFill>
              </a:rPr>
              <a:t>(</a:t>
            </a:r>
            <a:r>
              <a:rPr lang="en-US" sz="2400" dirty="0" err="1" smtClean="0">
                <a:solidFill>
                  <a:srgbClr val="FFFFFF"/>
                </a:solidFill>
              </a:rPr>
              <a:t>i</a:t>
            </a:r>
            <a:r>
              <a:rPr lang="en-US" sz="2400" dirty="0" smtClean="0">
                <a:solidFill>
                  <a:srgbClr val="FFFFFF"/>
                </a:solidFill>
              </a:rPr>
              <a:t> = 0;  &lt; N; </a:t>
            </a:r>
            <a:r>
              <a:rPr lang="en-US" sz="2400" dirty="0" err="1" smtClean="0">
                <a:solidFill>
                  <a:srgbClr val="FFFFFF"/>
                </a:solidFill>
              </a:rPr>
              <a:t>i</a:t>
            </a:r>
            <a:r>
              <a:rPr lang="en-US" sz="2400" dirty="0" smtClean="0">
                <a:solidFill>
                  <a:srgbClr val="FFFFFF"/>
                </a:solidFill>
              </a:rPr>
              <a:t>+=4…) </a:t>
            </a:r>
            <a:r>
              <a:rPr lang="en-US" sz="2400" dirty="0">
                <a:solidFill>
                  <a:srgbClr val="FFFFFF"/>
                </a:solidFill>
              </a:rPr>
              <a:t>{                </a:t>
            </a:r>
          </a:p>
          <a:p>
            <a:pPr defTabSz="930860"/>
            <a:r>
              <a:rPr lang="en-US" sz="2400" dirty="0">
                <a:solidFill>
                  <a:srgbClr val="FFFFFF"/>
                </a:solidFill>
              </a:rPr>
              <a:t>                </a:t>
            </a:r>
            <a:r>
              <a:rPr lang="en-US" sz="2400" dirty="0" smtClean="0">
                <a:solidFill>
                  <a:srgbClr val="FFFFFF"/>
                </a:solidFill>
              </a:rPr>
              <a:t>mask </a:t>
            </a:r>
            <a:r>
              <a:rPr lang="en-US" sz="2400" dirty="0">
                <a:solidFill>
                  <a:srgbClr val="FFFFFF"/>
                </a:solidFill>
              </a:rPr>
              <a:t>= </a:t>
            </a:r>
            <a:r>
              <a:rPr lang="en-US" sz="2000" dirty="0" smtClean="0">
                <a:solidFill>
                  <a:srgbClr val="FFFFFF"/>
                </a:solidFill>
              </a:rPr>
              <a:t>{</a:t>
            </a:r>
            <a:r>
              <a:rPr lang="en-US" sz="2000" dirty="0" err="1" smtClean="0">
                <a:solidFill>
                  <a:srgbClr val="FFFFFF"/>
                </a:solidFill>
              </a:rPr>
              <a:t>cond,cond,cond,cond</a:t>
            </a:r>
            <a:r>
              <a:rPr lang="en-US" sz="2000" dirty="0">
                <a:solidFill>
                  <a:srgbClr val="FFFFFF"/>
                </a:solidFill>
              </a:rPr>
              <a:t>}</a:t>
            </a:r>
          </a:p>
          <a:p>
            <a:pPr defTabSz="930860"/>
            <a:r>
              <a:rPr lang="en-US" sz="2400" dirty="0">
                <a:solidFill>
                  <a:srgbClr val="FFFFFF"/>
                </a:solidFill>
              </a:rPr>
              <a:t>                </a:t>
            </a:r>
            <a:r>
              <a:rPr lang="en-US" sz="2400" dirty="0" smtClean="0">
                <a:solidFill>
                  <a:srgbClr val="FFFFFF"/>
                </a:solidFill>
              </a:rPr>
              <a:t>v1 </a:t>
            </a:r>
            <a:r>
              <a:rPr lang="en-US" sz="2400" dirty="0">
                <a:solidFill>
                  <a:srgbClr val="FFFFFF"/>
                </a:solidFill>
              </a:rPr>
              <a:t>= RHS1 &amp; </a:t>
            </a:r>
            <a:r>
              <a:rPr lang="en-US" sz="2400" dirty="0" smtClean="0">
                <a:solidFill>
                  <a:srgbClr val="FFFFFF"/>
                </a:solidFill>
              </a:rPr>
              <a:t>mask</a:t>
            </a:r>
            <a:r>
              <a:rPr lang="en-US" sz="2400" dirty="0">
                <a:solidFill>
                  <a:srgbClr val="FFFFFF"/>
                </a:solidFill>
              </a:rPr>
              <a:t>;</a:t>
            </a:r>
          </a:p>
          <a:p>
            <a:pPr defTabSz="930860"/>
            <a:r>
              <a:rPr lang="en-US" sz="2400" dirty="0">
                <a:solidFill>
                  <a:srgbClr val="FFFFFF"/>
                </a:solidFill>
              </a:rPr>
              <a:t>                </a:t>
            </a:r>
            <a:r>
              <a:rPr lang="en-US" sz="2400" dirty="0" smtClean="0">
                <a:solidFill>
                  <a:srgbClr val="FFFFFF"/>
                </a:solidFill>
              </a:rPr>
              <a:t>v2 </a:t>
            </a:r>
            <a:r>
              <a:rPr lang="en-US" sz="2400" dirty="0">
                <a:solidFill>
                  <a:srgbClr val="FFFFFF"/>
                </a:solidFill>
              </a:rPr>
              <a:t>= LHS1 &amp; </a:t>
            </a:r>
            <a:r>
              <a:rPr lang="en-US" sz="2400" dirty="0" smtClean="0">
                <a:solidFill>
                  <a:srgbClr val="FFFFFF"/>
                </a:solidFill>
              </a:rPr>
              <a:t> ! mask</a:t>
            </a:r>
            <a:r>
              <a:rPr lang="en-US" sz="2400" dirty="0">
                <a:solidFill>
                  <a:srgbClr val="FFFFFF"/>
                </a:solidFill>
              </a:rPr>
              <a:t>;</a:t>
            </a:r>
          </a:p>
          <a:p>
            <a:pPr defTabSz="930860"/>
            <a:r>
              <a:rPr lang="en-US" sz="2400" dirty="0">
                <a:solidFill>
                  <a:srgbClr val="FFFFFF"/>
                </a:solidFill>
              </a:rPr>
              <a:t>                LHS1 = </a:t>
            </a:r>
            <a:r>
              <a:rPr lang="en-US" sz="2400" dirty="0" smtClean="0">
                <a:solidFill>
                  <a:srgbClr val="FFFFFF"/>
                </a:solidFill>
              </a:rPr>
              <a:t>v1 </a:t>
            </a:r>
            <a:r>
              <a:rPr lang="en-US" sz="2400" dirty="0">
                <a:solidFill>
                  <a:srgbClr val="FFFFFF"/>
                </a:solidFill>
              </a:rPr>
              <a:t>| </a:t>
            </a:r>
            <a:r>
              <a:rPr lang="en-US" sz="2400" dirty="0" smtClean="0">
                <a:solidFill>
                  <a:srgbClr val="FFFFFF"/>
                </a:solidFill>
              </a:rPr>
              <a:t>v2</a:t>
            </a:r>
            <a:r>
              <a:rPr lang="en-US" sz="2400" dirty="0">
                <a:solidFill>
                  <a:srgbClr val="FFFFFF"/>
                </a:solidFill>
              </a:rPr>
              <a:t>;</a:t>
            </a:r>
          </a:p>
          <a:p>
            <a:pPr defTabSz="930860"/>
            <a:r>
              <a:rPr lang="en-US" sz="2400" dirty="0">
                <a:solidFill>
                  <a:srgbClr val="FFFFFF"/>
                </a:solidFill>
              </a:rPr>
              <a:t>                </a:t>
            </a:r>
            <a:r>
              <a:rPr lang="en-US" sz="2400" dirty="0" smtClean="0">
                <a:solidFill>
                  <a:srgbClr val="FFFFFF"/>
                </a:solidFill>
              </a:rPr>
              <a:t>v3 </a:t>
            </a:r>
            <a:r>
              <a:rPr lang="en-US" sz="2400" dirty="0">
                <a:solidFill>
                  <a:srgbClr val="FFFFFF"/>
                </a:solidFill>
              </a:rPr>
              <a:t>= RHS2 &amp; </a:t>
            </a:r>
            <a:r>
              <a:rPr lang="en-US" sz="2400" dirty="0" smtClean="0">
                <a:solidFill>
                  <a:srgbClr val="FFFFFF"/>
                </a:solidFill>
              </a:rPr>
              <a:t> ! mask</a:t>
            </a:r>
            <a:r>
              <a:rPr lang="en-US" sz="2400" dirty="0">
                <a:solidFill>
                  <a:srgbClr val="FFFFFF"/>
                </a:solidFill>
              </a:rPr>
              <a:t>;</a:t>
            </a:r>
          </a:p>
          <a:p>
            <a:pPr defTabSz="930860"/>
            <a:r>
              <a:rPr lang="en-US" sz="2400" dirty="0">
                <a:solidFill>
                  <a:srgbClr val="FFFFFF"/>
                </a:solidFill>
              </a:rPr>
              <a:t>                </a:t>
            </a:r>
            <a:r>
              <a:rPr lang="en-US" sz="2400" dirty="0" smtClean="0">
                <a:solidFill>
                  <a:srgbClr val="FFFFFF"/>
                </a:solidFill>
              </a:rPr>
              <a:t>v4 </a:t>
            </a:r>
            <a:r>
              <a:rPr lang="en-US" sz="2400" dirty="0">
                <a:solidFill>
                  <a:srgbClr val="FFFFFF"/>
                </a:solidFill>
              </a:rPr>
              <a:t>= LHS2 &amp; mask;</a:t>
            </a:r>
          </a:p>
          <a:p>
            <a:pPr defTabSz="930860"/>
            <a:r>
              <a:rPr lang="en-US" sz="2400" dirty="0">
                <a:solidFill>
                  <a:srgbClr val="FFFFFF"/>
                </a:solidFill>
              </a:rPr>
              <a:t>                LHS2 = </a:t>
            </a:r>
            <a:r>
              <a:rPr lang="en-US" sz="2400" dirty="0" smtClean="0">
                <a:solidFill>
                  <a:srgbClr val="FFFFFF"/>
                </a:solidFill>
              </a:rPr>
              <a:t>v3 </a:t>
            </a:r>
            <a:r>
              <a:rPr lang="en-US" sz="2400" dirty="0">
                <a:solidFill>
                  <a:srgbClr val="FFFFFF"/>
                </a:solidFill>
              </a:rPr>
              <a:t>| </a:t>
            </a:r>
            <a:r>
              <a:rPr lang="en-US" sz="2400" dirty="0" smtClean="0">
                <a:solidFill>
                  <a:srgbClr val="FFFFFF"/>
                </a:solidFill>
              </a:rPr>
              <a:t>v4</a:t>
            </a:r>
            <a:r>
              <a:rPr lang="en-US" sz="2400" dirty="0">
                <a:solidFill>
                  <a:srgbClr val="FFFFFF"/>
                </a:solidFill>
              </a:rPr>
              <a:t>;</a:t>
            </a:r>
          </a:p>
          <a:p>
            <a:pPr defTabSz="930860"/>
            <a:r>
              <a:rPr lang="en-US" sz="2400" dirty="0">
                <a:solidFill>
                  <a:srgbClr val="FFFFFF"/>
                </a:solidFill>
              </a:rPr>
              <a:t>}</a:t>
            </a:r>
          </a:p>
          <a:p>
            <a:pPr defTabSz="930860"/>
            <a:endParaRPr lang="en-US" sz="2400" dirty="0">
              <a:gradFill>
                <a:gsLst>
                  <a:gs pos="0">
                    <a:srgbClr val="FFFFFF"/>
                  </a:gs>
                  <a:gs pos="100000">
                    <a:srgbClr val="FFFFFF"/>
                  </a:gs>
                </a:gsLst>
                <a:lin ang="5400000" scaled="0"/>
              </a:gradFill>
            </a:endParaRPr>
          </a:p>
        </p:txBody>
      </p:sp>
      <p:sp>
        <p:nvSpPr>
          <p:cNvPr id="8" name="Right Arrow 7"/>
          <p:cNvSpPr/>
          <p:nvPr/>
        </p:nvSpPr>
        <p:spPr bwMode="auto">
          <a:xfrm>
            <a:off x="5075240" y="3192465"/>
            <a:ext cx="1371600" cy="838200"/>
          </a:xfrm>
          <a:prstGeom prst="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3" tIns="91413" rIns="34285" bIns="34285" spcCol="0" rtlCol="0" anchor="t" anchorCtr="0"/>
          <a:lstStyle/>
          <a:p>
            <a:pPr algn="ctr" defTabSz="932131"/>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100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 calcmode="lin" valueType="num">
                                      <p:cBhvr additive="base">
                                        <p:cTn id="3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 calcmode="lin" valueType="num">
                                      <p:cBhvr additive="base">
                                        <p:cTn id="3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03637" y="0"/>
            <a:ext cx="10726460" cy="836940"/>
          </a:xfrm>
        </p:spPr>
        <p:txBody>
          <a:bodyPr>
            <a:normAutofit/>
          </a:bodyPr>
          <a:lstStyle/>
          <a:p>
            <a:r>
              <a:rPr lang="en-US" sz="4100" b="1" dirty="0" err="1"/>
              <a:t>Blackscholes</a:t>
            </a:r>
            <a:r>
              <a:rPr lang="en-US" sz="4100" b="1" dirty="0"/>
              <a:t> – </a:t>
            </a:r>
            <a:r>
              <a:rPr lang="en-US" sz="4100" b="1" dirty="0" err="1"/>
              <a:t>vectorized</a:t>
            </a:r>
            <a:r>
              <a:rPr lang="en-US" sz="4100" b="1" dirty="0"/>
              <a:t> </a:t>
            </a:r>
            <a:endParaRPr lang="en-US" sz="4100" dirty="0"/>
          </a:p>
        </p:txBody>
      </p:sp>
      <p:sp>
        <p:nvSpPr>
          <p:cNvPr id="3" name="Content Placeholder 2"/>
          <p:cNvSpPr>
            <a:spLocks noGrp="1"/>
          </p:cNvSpPr>
          <p:nvPr>
            <p:ph idx="1"/>
          </p:nvPr>
        </p:nvSpPr>
        <p:spPr>
          <a:xfrm>
            <a:off x="6504604" y="754062"/>
            <a:ext cx="5931871" cy="5894998"/>
          </a:xfrm>
        </p:spPr>
        <p:txBody>
          <a:bodyPr>
            <a:noAutofit/>
          </a:bodyPr>
          <a:lstStyle/>
          <a:p>
            <a:r>
              <a:rPr lang="en-US" sz="900" dirty="0"/>
              <a:t>	</a:t>
            </a:r>
            <a:r>
              <a:rPr lang="en-US" sz="1100" dirty="0"/>
              <a:t>...</a:t>
            </a:r>
          </a:p>
          <a:p>
            <a:r>
              <a:rPr lang="en-US" sz="1100" dirty="0"/>
              <a:t>	</a:t>
            </a:r>
            <a:r>
              <a:rPr lang="en-US" sz="1100" dirty="0" err="1"/>
              <a:t>cmpltps</a:t>
            </a:r>
            <a:r>
              <a:rPr lang="en-US" sz="1100" dirty="0"/>
              <a:t>	xmm1, xmm2	// bit masked control flow 1</a:t>
            </a:r>
          </a:p>
          <a:p>
            <a:r>
              <a:rPr lang="en-US" sz="1100" dirty="0"/>
              <a:t>	</a:t>
            </a:r>
            <a:r>
              <a:rPr lang="en-US" sz="1100" dirty="0" err="1"/>
              <a:t>movaps</a:t>
            </a:r>
            <a:r>
              <a:rPr lang="en-US" sz="1100" dirty="0"/>
              <a:t>	xmm0, xmm2</a:t>
            </a:r>
          </a:p>
          <a:p>
            <a:r>
              <a:rPr lang="en-US" sz="1100" dirty="0"/>
              <a:t>	</a:t>
            </a:r>
            <a:r>
              <a:rPr lang="en-US" sz="1100" dirty="0" err="1"/>
              <a:t>subps</a:t>
            </a:r>
            <a:r>
              <a:rPr lang="en-US" sz="1100" dirty="0"/>
              <a:t>	xmm0, xmm3</a:t>
            </a:r>
          </a:p>
          <a:p>
            <a:r>
              <a:rPr lang="en-US" sz="1100" dirty="0"/>
              <a:t>	</a:t>
            </a:r>
            <a:r>
              <a:rPr lang="en-US" sz="1100" dirty="0" err="1"/>
              <a:t>movdqa</a:t>
            </a:r>
            <a:r>
              <a:rPr lang="en-US" sz="1100" dirty="0"/>
              <a:t>	XMMWORD PTR tv2980[esp+144], xmm1</a:t>
            </a:r>
          </a:p>
          <a:p>
            <a:r>
              <a:rPr lang="en-US" sz="1100" dirty="0"/>
              <a:t>	</a:t>
            </a:r>
            <a:r>
              <a:rPr lang="en-US" sz="1100" dirty="0" err="1"/>
              <a:t>movaps</a:t>
            </a:r>
            <a:r>
              <a:rPr lang="en-US" sz="1100" dirty="0"/>
              <a:t>	xmm4, xmm1</a:t>
            </a:r>
          </a:p>
          <a:p>
            <a:r>
              <a:rPr lang="en-US" sz="1100" dirty="0"/>
              <a:t>	</a:t>
            </a:r>
            <a:r>
              <a:rPr lang="en-US" sz="1100" dirty="0" err="1"/>
              <a:t>movaps</a:t>
            </a:r>
            <a:r>
              <a:rPr lang="en-US" sz="1100" dirty="0"/>
              <a:t>	XMMWORD PTR tv2987[esp+144], xmm0</a:t>
            </a:r>
          </a:p>
          <a:p>
            <a:r>
              <a:rPr lang="en-US" sz="1100" dirty="0"/>
              <a:t>	</a:t>
            </a:r>
            <a:r>
              <a:rPr lang="en-US" sz="1100" dirty="0" err="1"/>
              <a:t>movaps</a:t>
            </a:r>
            <a:r>
              <a:rPr lang="en-US" sz="1100" dirty="0"/>
              <a:t>	xmm0, xmm2</a:t>
            </a:r>
          </a:p>
          <a:p>
            <a:r>
              <a:rPr lang="en-US" sz="1100" dirty="0"/>
              <a:t>	</a:t>
            </a:r>
            <a:r>
              <a:rPr lang="en-US" sz="1100" dirty="0" err="1"/>
              <a:t>xorps</a:t>
            </a:r>
            <a:r>
              <a:rPr lang="en-US" sz="1100" dirty="0"/>
              <a:t>	xmm0, XMMWORD _xmm@80000000800000008000000080</a:t>
            </a:r>
          </a:p>
          <a:p>
            <a:r>
              <a:rPr lang="en-US" sz="1100" dirty="0"/>
              <a:t>	</a:t>
            </a:r>
            <a:r>
              <a:rPr lang="en-US" sz="1100" dirty="0" err="1"/>
              <a:t>andnps</a:t>
            </a:r>
            <a:r>
              <a:rPr lang="en-US" sz="1100" dirty="0"/>
              <a:t>	xmm4, xmm0</a:t>
            </a:r>
          </a:p>
          <a:p>
            <a:r>
              <a:rPr lang="en-US" sz="1100" dirty="0"/>
              <a:t>	</a:t>
            </a:r>
            <a:r>
              <a:rPr lang="en-US" sz="1100" dirty="0" err="1"/>
              <a:t>movaps</a:t>
            </a:r>
            <a:r>
              <a:rPr lang="en-US" sz="1100" dirty="0"/>
              <a:t>	xmm0, xmm1</a:t>
            </a:r>
          </a:p>
          <a:p>
            <a:r>
              <a:rPr lang="en-US" sz="1100" dirty="0"/>
              <a:t>	</a:t>
            </a:r>
            <a:r>
              <a:rPr lang="en-US" sz="1100" dirty="0" err="1"/>
              <a:t>andps</a:t>
            </a:r>
            <a:r>
              <a:rPr lang="en-US" sz="1100" dirty="0"/>
              <a:t>	xmm0, xmm2</a:t>
            </a:r>
          </a:p>
          <a:p>
            <a:r>
              <a:rPr lang="en-US" sz="1100" dirty="0"/>
              <a:t>	</a:t>
            </a:r>
            <a:r>
              <a:rPr lang="en-US" sz="1100" dirty="0" err="1"/>
              <a:t>orps</a:t>
            </a:r>
            <a:r>
              <a:rPr lang="en-US" sz="1100" dirty="0"/>
              <a:t>	xmm4, xmm0</a:t>
            </a:r>
          </a:p>
          <a:p>
            <a:r>
              <a:rPr lang="en-US" sz="1100" dirty="0"/>
              <a:t>	...</a:t>
            </a:r>
          </a:p>
          <a:p>
            <a:r>
              <a:rPr lang="en-US" sz="1100" dirty="0"/>
              <a:t>	</a:t>
            </a:r>
            <a:r>
              <a:rPr lang="en-US" sz="1100" dirty="0" err="1"/>
              <a:t>pcmpeqd</a:t>
            </a:r>
            <a:r>
              <a:rPr lang="en-US" sz="1100" dirty="0"/>
              <a:t>	xmm1, xmm3	// bit masked control flow 2</a:t>
            </a:r>
          </a:p>
          <a:p>
            <a:r>
              <a:rPr lang="en-US" sz="1100" dirty="0"/>
              <a:t>	</a:t>
            </a:r>
            <a:r>
              <a:rPr lang="en-US" sz="1100" dirty="0" err="1"/>
              <a:t>movaps</a:t>
            </a:r>
            <a:r>
              <a:rPr lang="en-US" sz="1100" dirty="0"/>
              <a:t>	xmm3, xmm1</a:t>
            </a:r>
          </a:p>
          <a:p>
            <a:r>
              <a:rPr lang="en-US" sz="1100" dirty="0"/>
              <a:t>	</a:t>
            </a:r>
            <a:r>
              <a:rPr lang="en-US" sz="1100" dirty="0" err="1"/>
              <a:t>subps</a:t>
            </a:r>
            <a:r>
              <a:rPr lang="en-US" sz="1100" dirty="0"/>
              <a:t>	xmm0, xmm2</a:t>
            </a:r>
          </a:p>
          <a:p>
            <a:r>
              <a:rPr lang="en-US" sz="1100" dirty="0"/>
              <a:t>	</a:t>
            </a:r>
            <a:r>
              <a:rPr lang="en-US" sz="1100" dirty="0" err="1"/>
              <a:t>andps</a:t>
            </a:r>
            <a:r>
              <a:rPr lang="en-US" sz="1100" dirty="0"/>
              <a:t>	xmm2, xmm1</a:t>
            </a:r>
          </a:p>
          <a:p>
            <a:r>
              <a:rPr lang="en-US" sz="1100" dirty="0"/>
              <a:t>	</a:t>
            </a:r>
            <a:r>
              <a:rPr lang="en-US" sz="1100" dirty="0" err="1"/>
              <a:t>xorps</a:t>
            </a:r>
            <a:r>
              <a:rPr lang="en-US" sz="1100" dirty="0"/>
              <a:t>	xmm1, xmm1</a:t>
            </a:r>
          </a:p>
          <a:p>
            <a:r>
              <a:rPr lang="en-US" sz="1100" dirty="0"/>
              <a:t>	</a:t>
            </a:r>
            <a:r>
              <a:rPr lang="en-US" sz="1100" dirty="0" err="1"/>
              <a:t>andnps</a:t>
            </a:r>
            <a:r>
              <a:rPr lang="en-US" sz="1100" dirty="0"/>
              <a:t>	xmm3, xmm0</a:t>
            </a:r>
          </a:p>
          <a:p>
            <a:r>
              <a:rPr lang="en-US" sz="1100" dirty="0"/>
              <a:t>	</a:t>
            </a:r>
            <a:r>
              <a:rPr lang="en-US" sz="1100" dirty="0" err="1"/>
              <a:t>orps</a:t>
            </a:r>
            <a:r>
              <a:rPr lang="en-US" sz="1100" dirty="0"/>
              <a:t>	xmm3, xmm2</a:t>
            </a:r>
          </a:p>
          <a:p>
            <a:r>
              <a:rPr lang="en-US" sz="1100" dirty="0"/>
              <a:t>	…</a:t>
            </a:r>
          </a:p>
          <a:p>
            <a:r>
              <a:rPr lang="en-US" sz="1100" dirty="0"/>
              <a:t>	(continuing on next slide)</a:t>
            </a:r>
          </a:p>
        </p:txBody>
      </p:sp>
      <p:sp>
        <p:nvSpPr>
          <p:cNvPr id="7" name="TextBox 6"/>
          <p:cNvSpPr txBox="1"/>
          <p:nvPr/>
        </p:nvSpPr>
        <p:spPr>
          <a:xfrm>
            <a:off x="520781" y="629101"/>
            <a:ext cx="6161378" cy="6309462"/>
          </a:xfrm>
          <a:prstGeom prst="rect">
            <a:avLst/>
          </a:prstGeom>
          <a:noFill/>
        </p:spPr>
        <p:txBody>
          <a:bodyPr wrap="square" lIns="93241" tIns="46622" rIns="93241" bIns="46622" rtlCol="0">
            <a:spAutoFit/>
          </a:bodyPr>
          <a:lstStyle/>
          <a:p>
            <a:pPr defTabSz="930860"/>
            <a:r>
              <a:rPr lang="en-US" sz="1200" dirty="0">
                <a:solidFill>
                  <a:srgbClr val="FFFFFF"/>
                </a:solidFill>
              </a:rPr>
              <a:t> for (j=0; j&lt;NUM_RUNS; j++) {</a:t>
            </a:r>
          </a:p>
          <a:p>
            <a:pPr defTabSz="930860"/>
            <a:r>
              <a:rPr lang="en-US" sz="1200" dirty="0">
                <a:solidFill>
                  <a:srgbClr val="FFFFFF"/>
                </a:solidFill>
              </a:rPr>
              <a:t>        for (</a:t>
            </a:r>
            <a:r>
              <a:rPr lang="en-US" sz="1200" dirty="0" err="1">
                <a:solidFill>
                  <a:srgbClr val="FFFFFF"/>
                </a:solidFill>
              </a:rPr>
              <a:t>i</a:t>
            </a:r>
            <a:r>
              <a:rPr lang="en-US" sz="1200" dirty="0">
                <a:solidFill>
                  <a:srgbClr val="FFFFFF"/>
                </a:solidFill>
              </a:rPr>
              <a:t>=start; </a:t>
            </a:r>
            <a:r>
              <a:rPr lang="en-US" sz="1200" dirty="0" err="1">
                <a:solidFill>
                  <a:srgbClr val="FFFFFF"/>
                </a:solidFill>
              </a:rPr>
              <a:t>i</a:t>
            </a:r>
            <a:r>
              <a:rPr lang="en-US" sz="1200" dirty="0">
                <a:solidFill>
                  <a:srgbClr val="FFFFFF"/>
                </a:solidFill>
              </a:rPr>
              <a:t>&lt;end; </a:t>
            </a:r>
            <a:r>
              <a:rPr lang="en-US" sz="1200" dirty="0" err="1">
                <a:solidFill>
                  <a:srgbClr val="FFFFFF"/>
                </a:solidFill>
              </a:rPr>
              <a:t>i</a:t>
            </a:r>
            <a:r>
              <a:rPr lang="en-US" sz="1200" dirty="0">
                <a:solidFill>
                  <a:srgbClr val="FFFFFF"/>
                </a:solidFill>
              </a:rPr>
              <a:t>++) {		</a:t>
            </a:r>
          </a:p>
          <a:p>
            <a:pPr defTabSz="930860"/>
            <a:r>
              <a:rPr lang="en-US" sz="1200" dirty="0">
                <a:solidFill>
                  <a:srgbClr val="FFFFFF"/>
                </a:solidFill>
              </a:rPr>
              <a:t>             ...</a:t>
            </a:r>
          </a:p>
          <a:p>
            <a:pPr defTabSz="930860"/>
            <a:r>
              <a:rPr lang="en-US" sz="1200" dirty="0">
                <a:solidFill>
                  <a:srgbClr val="FFFFFF"/>
                </a:solidFill>
              </a:rPr>
              <a:t>             </a:t>
            </a:r>
            <a:r>
              <a:rPr lang="en-US" sz="1200" dirty="0">
                <a:solidFill>
                  <a:srgbClr val="FF0000"/>
                </a:solidFill>
              </a:rPr>
              <a:t>if (</a:t>
            </a:r>
            <a:r>
              <a:rPr lang="en-US" sz="1200" dirty="0" err="1">
                <a:solidFill>
                  <a:srgbClr val="FF0000"/>
                </a:solidFill>
              </a:rPr>
              <a:t>InputX</a:t>
            </a:r>
            <a:r>
              <a:rPr lang="en-US" sz="1200" dirty="0">
                <a:solidFill>
                  <a:srgbClr val="FF0000"/>
                </a:solidFill>
              </a:rPr>
              <a:t> &lt; 0.0) {	// control flow1</a:t>
            </a:r>
          </a:p>
          <a:p>
            <a:pPr defTabSz="930860"/>
            <a:r>
              <a:rPr lang="en-US" sz="1200" dirty="0">
                <a:solidFill>
                  <a:srgbClr val="FFFFFF"/>
                </a:solidFill>
              </a:rPr>
              <a:t>                  </a:t>
            </a:r>
            <a:r>
              <a:rPr lang="en-US" sz="1200" dirty="0" err="1">
                <a:solidFill>
                  <a:srgbClr val="FFFFFF"/>
                </a:solidFill>
              </a:rPr>
              <a:t>InputX</a:t>
            </a:r>
            <a:r>
              <a:rPr lang="en-US" sz="1200" dirty="0">
                <a:solidFill>
                  <a:srgbClr val="FFFFFF"/>
                </a:solidFill>
              </a:rPr>
              <a:t> = -</a:t>
            </a:r>
            <a:r>
              <a:rPr lang="en-US" sz="1200" dirty="0" err="1">
                <a:solidFill>
                  <a:srgbClr val="FFFFFF"/>
                </a:solidFill>
              </a:rPr>
              <a:t>InputX</a:t>
            </a:r>
            <a:r>
              <a:rPr lang="en-US" sz="1200" dirty="0">
                <a:solidFill>
                  <a:srgbClr val="FFFFFF"/>
                </a:solidFill>
              </a:rPr>
              <a:t>;</a:t>
            </a:r>
          </a:p>
          <a:p>
            <a:pPr defTabSz="930860"/>
            <a:r>
              <a:rPr lang="en-US" sz="1200" dirty="0">
                <a:solidFill>
                  <a:srgbClr val="FFFFFF"/>
                </a:solidFill>
              </a:rPr>
              <a:t>                  sign = 1;</a:t>
            </a:r>
          </a:p>
          <a:p>
            <a:pPr defTabSz="930860"/>
            <a:r>
              <a:rPr lang="en-US" sz="1200" dirty="0">
                <a:solidFill>
                  <a:srgbClr val="FFFFFF"/>
                </a:solidFill>
              </a:rPr>
              <a:t>              } else</a:t>
            </a:r>
          </a:p>
          <a:p>
            <a:pPr defTabSz="930860"/>
            <a:r>
              <a:rPr lang="en-US" sz="1200" dirty="0">
                <a:solidFill>
                  <a:srgbClr val="FFFFFF"/>
                </a:solidFill>
              </a:rPr>
              <a:t>                  sign = 0;</a:t>
            </a:r>
          </a:p>
          <a:p>
            <a:pPr defTabSz="930860"/>
            <a:r>
              <a:rPr lang="en-US" sz="1200" dirty="0">
                <a:solidFill>
                  <a:srgbClr val="FFFFFF"/>
                </a:solidFill>
              </a:rPr>
              <a:t>              …</a:t>
            </a:r>
          </a:p>
          <a:p>
            <a:pPr defTabSz="930860"/>
            <a:r>
              <a:rPr lang="en-US" sz="1200" dirty="0">
                <a:solidFill>
                  <a:srgbClr val="FFFFFF"/>
                </a:solidFill>
              </a:rPr>
              <a:t>              </a:t>
            </a:r>
            <a:r>
              <a:rPr lang="en-US" sz="1200" dirty="0">
                <a:solidFill>
                  <a:srgbClr val="FF0000"/>
                </a:solidFill>
              </a:rPr>
              <a:t>if (sign) {	// control flow 2</a:t>
            </a:r>
          </a:p>
          <a:p>
            <a:pPr defTabSz="930860"/>
            <a:r>
              <a:rPr lang="en-US" sz="1200" dirty="0">
                <a:solidFill>
                  <a:srgbClr val="FFFFFF"/>
                </a:solidFill>
              </a:rPr>
              <a:t>                  </a:t>
            </a:r>
            <a:r>
              <a:rPr lang="en-US" sz="1200" dirty="0" err="1">
                <a:solidFill>
                  <a:srgbClr val="FFFFFF"/>
                </a:solidFill>
              </a:rPr>
              <a:t>OutputX</a:t>
            </a:r>
            <a:r>
              <a:rPr lang="en-US" sz="1200" dirty="0">
                <a:solidFill>
                  <a:srgbClr val="FFFFFF"/>
                </a:solidFill>
              </a:rPr>
              <a:t> = 1.0 - </a:t>
            </a:r>
            <a:r>
              <a:rPr lang="en-US" sz="1200" dirty="0" err="1">
                <a:solidFill>
                  <a:srgbClr val="FFFFFF"/>
                </a:solidFill>
              </a:rPr>
              <a:t>OutputX</a:t>
            </a:r>
            <a:r>
              <a:rPr lang="en-US" sz="1200" dirty="0">
                <a:solidFill>
                  <a:srgbClr val="FFFFFF"/>
                </a:solidFill>
              </a:rPr>
              <a:t>;</a:t>
            </a:r>
          </a:p>
          <a:p>
            <a:pPr defTabSz="930860"/>
            <a:r>
              <a:rPr lang="en-US" sz="1200" dirty="0">
                <a:solidFill>
                  <a:srgbClr val="FFFFFF"/>
                </a:solidFill>
              </a:rPr>
              <a:t>              }</a:t>
            </a:r>
          </a:p>
          <a:p>
            <a:pPr defTabSz="930860"/>
            <a:r>
              <a:rPr lang="en-US" sz="1200" dirty="0">
                <a:solidFill>
                  <a:srgbClr val="FFFFFF"/>
                </a:solidFill>
              </a:rPr>
              <a:t>              ...</a:t>
            </a:r>
          </a:p>
          <a:p>
            <a:pPr defTabSz="930860"/>
            <a:r>
              <a:rPr lang="en-US" sz="1200" dirty="0">
                <a:solidFill>
                  <a:srgbClr val="FFFFFF"/>
                </a:solidFill>
              </a:rPr>
              <a:t>              </a:t>
            </a:r>
            <a:r>
              <a:rPr lang="en-US" sz="1200" dirty="0">
                <a:solidFill>
                  <a:srgbClr val="FF0000"/>
                </a:solidFill>
              </a:rPr>
              <a:t>if (</a:t>
            </a:r>
            <a:r>
              <a:rPr lang="en-US" sz="1200" dirty="0" err="1">
                <a:solidFill>
                  <a:srgbClr val="FF0000"/>
                </a:solidFill>
              </a:rPr>
              <a:t>InputX</a:t>
            </a:r>
            <a:r>
              <a:rPr lang="en-US" sz="1200" dirty="0">
                <a:solidFill>
                  <a:srgbClr val="FF0000"/>
                </a:solidFill>
              </a:rPr>
              <a:t> &lt; 0.0) {	// control flow 3</a:t>
            </a:r>
          </a:p>
          <a:p>
            <a:pPr defTabSz="930860"/>
            <a:r>
              <a:rPr lang="en-US" sz="1200" dirty="0">
                <a:solidFill>
                  <a:srgbClr val="FFFFFF"/>
                </a:solidFill>
              </a:rPr>
              <a:t>                   </a:t>
            </a:r>
            <a:r>
              <a:rPr lang="en-US" sz="1200" dirty="0" err="1">
                <a:solidFill>
                  <a:srgbClr val="FFFFFF"/>
                </a:solidFill>
              </a:rPr>
              <a:t>InputX</a:t>
            </a:r>
            <a:r>
              <a:rPr lang="en-US" sz="1200" dirty="0">
                <a:solidFill>
                  <a:srgbClr val="FFFFFF"/>
                </a:solidFill>
              </a:rPr>
              <a:t> = -</a:t>
            </a:r>
            <a:r>
              <a:rPr lang="en-US" sz="1200" dirty="0" err="1">
                <a:solidFill>
                  <a:srgbClr val="FFFFFF"/>
                </a:solidFill>
              </a:rPr>
              <a:t>InputX</a:t>
            </a:r>
            <a:r>
              <a:rPr lang="en-US" sz="1200" dirty="0">
                <a:solidFill>
                  <a:srgbClr val="FFFFFF"/>
                </a:solidFill>
              </a:rPr>
              <a:t>;</a:t>
            </a:r>
          </a:p>
          <a:p>
            <a:pPr defTabSz="930860"/>
            <a:r>
              <a:rPr lang="en-US" sz="1200" dirty="0">
                <a:solidFill>
                  <a:srgbClr val="FFFFFF"/>
                </a:solidFill>
              </a:rPr>
              <a:t>                   sign = 1;</a:t>
            </a:r>
          </a:p>
          <a:p>
            <a:pPr defTabSz="930860"/>
            <a:r>
              <a:rPr lang="en-US" sz="1200" dirty="0">
                <a:solidFill>
                  <a:srgbClr val="FFFFFF"/>
                </a:solidFill>
              </a:rPr>
              <a:t>               } else</a:t>
            </a:r>
          </a:p>
          <a:p>
            <a:pPr defTabSz="930860"/>
            <a:r>
              <a:rPr lang="en-US" sz="1200" dirty="0">
                <a:solidFill>
                  <a:srgbClr val="FFFFFF"/>
                </a:solidFill>
              </a:rPr>
              <a:t>                   sign = 0;</a:t>
            </a:r>
          </a:p>
          <a:p>
            <a:pPr defTabSz="930860"/>
            <a:r>
              <a:rPr lang="en-US" sz="1200" dirty="0">
                <a:solidFill>
                  <a:srgbClr val="FFFFFF"/>
                </a:solidFill>
              </a:rPr>
              <a:t>              …</a:t>
            </a:r>
          </a:p>
          <a:p>
            <a:pPr defTabSz="930860"/>
            <a:r>
              <a:rPr lang="en-US" sz="1200" dirty="0">
                <a:solidFill>
                  <a:srgbClr val="FFFFFF"/>
                </a:solidFill>
              </a:rPr>
              <a:t>              </a:t>
            </a:r>
            <a:r>
              <a:rPr lang="en-US" sz="1200" dirty="0">
                <a:solidFill>
                  <a:srgbClr val="FF0000"/>
                </a:solidFill>
              </a:rPr>
              <a:t>if (sign) {	// control flow 4</a:t>
            </a:r>
          </a:p>
          <a:p>
            <a:pPr defTabSz="930860"/>
            <a:r>
              <a:rPr lang="en-US" sz="1200" dirty="0">
                <a:solidFill>
                  <a:srgbClr val="FFFFFF"/>
                </a:solidFill>
              </a:rPr>
              <a:t>                   </a:t>
            </a:r>
            <a:r>
              <a:rPr lang="en-US" sz="1200" dirty="0" err="1">
                <a:solidFill>
                  <a:srgbClr val="FFFFFF"/>
                </a:solidFill>
              </a:rPr>
              <a:t>OutputX</a:t>
            </a:r>
            <a:r>
              <a:rPr lang="en-US" sz="1200" dirty="0">
                <a:solidFill>
                  <a:srgbClr val="FFFFFF"/>
                </a:solidFill>
              </a:rPr>
              <a:t> = 1.0 - </a:t>
            </a:r>
            <a:r>
              <a:rPr lang="en-US" sz="1200" dirty="0" err="1">
                <a:solidFill>
                  <a:srgbClr val="FFFFFF"/>
                </a:solidFill>
              </a:rPr>
              <a:t>OutputX</a:t>
            </a:r>
            <a:r>
              <a:rPr lang="en-US" sz="1200" dirty="0">
                <a:solidFill>
                  <a:srgbClr val="FFFFFF"/>
                </a:solidFill>
              </a:rPr>
              <a:t>;</a:t>
            </a:r>
          </a:p>
          <a:p>
            <a:pPr defTabSz="930860"/>
            <a:r>
              <a:rPr lang="en-US" sz="1200" dirty="0">
                <a:solidFill>
                  <a:srgbClr val="FFFFFF"/>
                </a:solidFill>
              </a:rPr>
              <a:t>              }</a:t>
            </a:r>
          </a:p>
          <a:p>
            <a:pPr defTabSz="930860"/>
            <a:r>
              <a:rPr lang="en-US" sz="1200" dirty="0">
                <a:solidFill>
                  <a:srgbClr val="FFFFFF"/>
                </a:solidFill>
              </a:rPr>
              <a:t>              ...		</a:t>
            </a:r>
          </a:p>
          <a:p>
            <a:pPr defTabSz="930860"/>
            <a:r>
              <a:rPr lang="en-US" sz="1200" dirty="0">
                <a:solidFill>
                  <a:srgbClr val="FF0000"/>
                </a:solidFill>
              </a:rPr>
              <a:t>              if (</a:t>
            </a:r>
            <a:r>
              <a:rPr lang="en-US" sz="1200" dirty="0" err="1">
                <a:solidFill>
                  <a:srgbClr val="FF0000"/>
                </a:solidFill>
              </a:rPr>
              <a:t>otype</a:t>
            </a:r>
            <a:r>
              <a:rPr lang="en-US" sz="1200" dirty="0">
                <a:solidFill>
                  <a:srgbClr val="FF0000"/>
                </a:solidFill>
              </a:rPr>
              <a:t> == 0) {	// control flow 5</a:t>
            </a:r>
          </a:p>
          <a:p>
            <a:pPr defTabSz="930860"/>
            <a:r>
              <a:rPr lang="en-US" sz="1200" dirty="0">
                <a:solidFill>
                  <a:srgbClr val="FFFFFF"/>
                </a:solidFill>
              </a:rPr>
              <a:t>                    </a:t>
            </a:r>
            <a:r>
              <a:rPr lang="en-US" sz="1200" dirty="0" err="1">
                <a:solidFill>
                  <a:srgbClr val="FFFFFF"/>
                </a:solidFill>
              </a:rPr>
              <a:t>OptionPrice</a:t>
            </a:r>
            <a:r>
              <a:rPr lang="en-US" sz="1200" dirty="0">
                <a:solidFill>
                  <a:srgbClr val="FFFFFF"/>
                </a:solidFill>
              </a:rPr>
              <a:t> = (</a:t>
            </a:r>
            <a:r>
              <a:rPr lang="en-US" sz="1200" dirty="0" err="1">
                <a:solidFill>
                  <a:srgbClr val="FFFFFF"/>
                </a:solidFill>
              </a:rPr>
              <a:t>sptprice</a:t>
            </a:r>
            <a:r>
              <a:rPr lang="en-US" sz="1200" dirty="0">
                <a:solidFill>
                  <a:srgbClr val="FFFFFF"/>
                </a:solidFill>
              </a:rPr>
              <a:t> * NofXd1) - (</a:t>
            </a:r>
            <a:r>
              <a:rPr lang="en-US" sz="1200" dirty="0" err="1">
                <a:solidFill>
                  <a:srgbClr val="FFFFFF"/>
                </a:solidFill>
              </a:rPr>
              <a:t>FutureValueX</a:t>
            </a:r>
            <a:r>
              <a:rPr lang="en-US" sz="1200" dirty="0">
                <a:solidFill>
                  <a:srgbClr val="FFFFFF"/>
                </a:solidFill>
              </a:rPr>
              <a:t> * NofXd2);</a:t>
            </a:r>
          </a:p>
          <a:p>
            <a:pPr defTabSz="930860"/>
            <a:r>
              <a:rPr lang="en-US" sz="1200" dirty="0">
                <a:solidFill>
                  <a:srgbClr val="FFFFFF"/>
                </a:solidFill>
              </a:rPr>
              <a:t>              } else {</a:t>
            </a:r>
          </a:p>
          <a:p>
            <a:pPr defTabSz="930860"/>
            <a:r>
              <a:rPr lang="en-US" sz="1200" dirty="0">
                <a:solidFill>
                  <a:srgbClr val="FFFFFF"/>
                </a:solidFill>
              </a:rPr>
              <a:t>                     NegNofXd1 = (1.0 - NofXd1);</a:t>
            </a:r>
          </a:p>
          <a:p>
            <a:pPr defTabSz="930860"/>
            <a:r>
              <a:rPr lang="en-US" sz="1200" dirty="0">
                <a:solidFill>
                  <a:srgbClr val="FFFFFF"/>
                </a:solidFill>
              </a:rPr>
              <a:t>                     NegNofXd2 = (1.0 - NofXd2);</a:t>
            </a:r>
          </a:p>
          <a:p>
            <a:pPr defTabSz="930860"/>
            <a:r>
              <a:rPr lang="en-US" sz="1200" dirty="0">
                <a:solidFill>
                  <a:srgbClr val="FFFFFF"/>
                </a:solidFill>
              </a:rPr>
              <a:t>                     </a:t>
            </a:r>
            <a:r>
              <a:rPr lang="en-US" sz="1200" dirty="0" err="1">
                <a:solidFill>
                  <a:srgbClr val="FFFFFF"/>
                </a:solidFill>
              </a:rPr>
              <a:t>OptionPrice</a:t>
            </a:r>
            <a:r>
              <a:rPr lang="en-US" sz="1200" dirty="0">
                <a:solidFill>
                  <a:srgbClr val="FFFFFF"/>
                </a:solidFill>
              </a:rPr>
              <a:t> = (</a:t>
            </a:r>
            <a:r>
              <a:rPr lang="en-US" sz="1200" dirty="0" err="1">
                <a:solidFill>
                  <a:srgbClr val="FFFFFF"/>
                </a:solidFill>
              </a:rPr>
              <a:t>FutureValueX</a:t>
            </a:r>
            <a:r>
              <a:rPr lang="en-US" sz="1200" dirty="0">
                <a:solidFill>
                  <a:srgbClr val="FFFFFF"/>
                </a:solidFill>
              </a:rPr>
              <a:t> * NegNofXd2) - (</a:t>
            </a:r>
            <a:r>
              <a:rPr lang="en-US" sz="1200" dirty="0" err="1">
                <a:solidFill>
                  <a:srgbClr val="FFFFFF"/>
                </a:solidFill>
              </a:rPr>
              <a:t>sptprice</a:t>
            </a:r>
            <a:r>
              <a:rPr lang="en-US" sz="1200" dirty="0">
                <a:solidFill>
                  <a:srgbClr val="FFFFFF"/>
                </a:solidFill>
              </a:rPr>
              <a:t> * NegNofXd1);</a:t>
            </a:r>
          </a:p>
          <a:p>
            <a:pPr defTabSz="930860"/>
            <a:r>
              <a:rPr lang="en-US" sz="1200" dirty="0">
                <a:solidFill>
                  <a:srgbClr val="FFFFFF"/>
                </a:solidFill>
              </a:rPr>
              <a:t>              }</a:t>
            </a:r>
          </a:p>
          <a:p>
            <a:pPr defTabSz="930860"/>
            <a:r>
              <a:rPr lang="en-US" sz="1200" dirty="0">
                <a:solidFill>
                  <a:srgbClr val="FFFFFF"/>
                </a:solidFill>
              </a:rPr>
              <a:t>              ...</a:t>
            </a:r>
          </a:p>
          <a:p>
            <a:pPr defTabSz="930860"/>
            <a:r>
              <a:rPr lang="en-US" sz="1200" dirty="0">
                <a:solidFill>
                  <a:srgbClr val="FFFFFF"/>
                </a:solidFill>
              </a:rPr>
              <a:t>       }</a:t>
            </a:r>
          </a:p>
          <a:p>
            <a:pPr defTabSz="930860"/>
            <a:r>
              <a:rPr lang="en-US" sz="1200" dirty="0">
                <a:solidFill>
                  <a:srgbClr val="FFFFFF"/>
                </a:solidFill>
              </a:rPr>
              <a:t>}</a:t>
            </a:r>
          </a:p>
        </p:txBody>
      </p:sp>
      <p:sp>
        <p:nvSpPr>
          <p:cNvPr id="4" name="Right Arrow 3"/>
          <p:cNvSpPr/>
          <p:nvPr/>
        </p:nvSpPr>
        <p:spPr bwMode="auto">
          <a:xfrm>
            <a:off x="5456240" y="2811465"/>
            <a:ext cx="1600200" cy="381000"/>
          </a:xfrm>
          <a:prstGeom prst="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3" tIns="91413" rIns="34285" bIns="34285" spcCol="0" rtlCol="0" anchor="t" anchorCtr="0"/>
          <a:lstStyle/>
          <a:p>
            <a:pPr algn="ctr" defTabSz="932131"/>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9783020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Vectorizing</a:t>
            </a:r>
            <a:r>
              <a:rPr lang="en-US" dirty="0" smtClean="0"/>
              <a:t> control flow </a:t>
            </a:r>
            <a:endParaRPr lang="en-US" dirty="0"/>
          </a:p>
        </p:txBody>
      </p:sp>
      <p:sp>
        <p:nvSpPr>
          <p:cNvPr id="3" name="Text Placeholder 2"/>
          <p:cNvSpPr>
            <a:spLocks noGrp="1"/>
          </p:cNvSpPr>
          <p:nvPr>
            <p:ph type="body" sz="quarter" idx="10"/>
          </p:nvPr>
        </p:nvSpPr>
        <p:spPr/>
        <p:txBody>
          <a:bodyPr/>
          <a:lstStyle/>
          <a:p>
            <a:endParaRPr lang="en-US" b="1" dirty="0"/>
          </a:p>
          <a:p>
            <a:r>
              <a:rPr lang="en-US" b="1" dirty="0"/>
              <a:t> </a:t>
            </a:r>
          </a:p>
          <a:p>
            <a:r>
              <a:rPr lang="en-US" sz="2400" b="1" dirty="0"/>
              <a:t>PARSEC\</a:t>
            </a:r>
            <a:r>
              <a:rPr lang="en-US" sz="2400" b="1" dirty="0" err="1"/>
              <a:t>blackscholes</a:t>
            </a:r>
            <a:r>
              <a:rPr lang="en-US" sz="2400" b="1" dirty="0"/>
              <a:t> 	600% speedup on </a:t>
            </a:r>
            <a:r>
              <a:rPr lang="en-US" sz="2400" b="1" dirty="0" smtClean="0"/>
              <a:t>AVX2,  </a:t>
            </a:r>
            <a:r>
              <a:rPr lang="en-US" sz="2400" b="1" dirty="0"/>
              <a:t>388% speedup on SSE2. </a:t>
            </a:r>
          </a:p>
          <a:p>
            <a:r>
              <a:rPr lang="en-US" sz="2400" b="1" dirty="0"/>
              <a:t>Numerical Recipe\ks2d1s  </a:t>
            </a:r>
            <a:r>
              <a:rPr lang="en-US" sz="2400" b="1" dirty="0" smtClean="0"/>
              <a:t>	476</a:t>
            </a:r>
            <a:r>
              <a:rPr lang="en-US" sz="2400" b="1" dirty="0"/>
              <a:t>% speedup on </a:t>
            </a:r>
            <a:r>
              <a:rPr lang="en-US" sz="2400" b="1" dirty="0" smtClean="0"/>
              <a:t>AVX2,  309</a:t>
            </a:r>
            <a:r>
              <a:rPr lang="en-US" sz="2400" b="1" dirty="0"/>
              <a:t>% speedup on SSE2.</a:t>
            </a:r>
          </a:p>
          <a:p>
            <a:r>
              <a:rPr lang="en-US" sz="2400" b="1" dirty="0" err="1"/>
              <a:t>Geekbench_mini</a:t>
            </a:r>
            <a:r>
              <a:rPr lang="en-US" sz="2400" b="1" dirty="0"/>
              <a:t>\</a:t>
            </a:r>
            <a:r>
              <a:rPr lang="en-US" sz="2400" b="1" dirty="0" err="1"/>
              <a:t>sobel</a:t>
            </a:r>
            <a:r>
              <a:rPr lang="en-US" sz="2400" b="1" dirty="0"/>
              <a:t> 	231% speedup on SSE2.</a:t>
            </a:r>
          </a:p>
          <a:p>
            <a:r>
              <a:rPr lang="en-US" sz="2400" dirty="0" err="1"/>
              <a:t>Eigne</a:t>
            </a:r>
            <a:r>
              <a:rPr lang="en-US" sz="2400" dirty="0"/>
              <a:t>\</a:t>
            </a:r>
            <a:r>
              <a:rPr lang="en-US" sz="2400" dirty="0" err="1"/>
              <a:t>quatmul</a:t>
            </a:r>
            <a:r>
              <a:rPr lang="en-US" sz="2400" dirty="0"/>
              <a:t> 		229% speedup on SSE2</a:t>
            </a:r>
          </a:p>
        </p:txBody>
      </p:sp>
    </p:spTree>
    <p:extLst>
      <p:ext uri="{BB962C8B-B14F-4D97-AF65-F5344CB8AC3E}">
        <p14:creationId xmlns:p14="http://schemas.microsoft.com/office/powerpoint/2010/main" val="3866093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p:txBody>
          <a:bodyPr/>
          <a:lstStyle/>
          <a:p>
            <a:pPr lvl="0"/>
            <a:r>
              <a:rPr lang="en-US" dirty="0" err="1"/>
              <a:t>Salmaan</a:t>
            </a:r>
            <a:r>
              <a:rPr lang="en-US" dirty="0"/>
              <a:t> Ahmed  </a:t>
            </a:r>
          </a:p>
          <a:p>
            <a:pPr lvl="0"/>
            <a:r>
              <a:rPr lang="en-US" dirty="0"/>
              <a:t>- PM Windows</a:t>
            </a:r>
          </a:p>
          <a:p>
            <a:pPr lvl="0"/>
            <a:r>
              <a:rPr lang="en-US" dirty="0"/>
              <a:t>Jim </a:t>
            </a:r>
            <a:r>
              <a:rPr lang="en-US" dirty="0" err="1"/>
              <a:t>Radigan</a:t>
            </a:r>
            <a:r>
              <a:rPr lang="en-US" dirty="0"/>
              <a:t>  </a:t>
            </a:r>
          </a:p>
          <a:p>
            <a:pPr lvl="0"/>
            <a:r>
              <a:rPr lang="en-US" dirty="0"/>
              <a:t>- Compiler </a:t>
            </a:r>
            <a:r>
              <a:rPr lang="en-US" dirty="0" smtClean="0"/>
              <a:t>Technologies</a:t>
            </a:r>
            <a:endParaRPr lang="en-US" dirty="0"/>
          </a:p>
        </p:txBody>
      </p:sp>
      <p:sp>
        <p:nvSpPr>
          <p:cNvPr id="2" name="Title 1"/>
          <p:cNvSpPr>
            <a:spLocks noGrp="1"/>
          </p:cNvSpPr>
          <p:nvPr>
            <p:ph type="ctrTitle"/>
          </p:nvPr>
        </p:nvSpPr>
        <p:spPr/>
        <p:txBody>
          <a:bodyPr/>
          <a:lstStyle/>
          <a:p>
            <a:r>
              <a:rPr lang="en-US" dirty="0" smtClean="0"/>
              <a:t>Compiling </a:t>
            </a:r>
            <a:r>
              <a:rPr lang="en-US" dirty="0"/>
              <a:t>Objective-C </a:t>
            </a:r>
            <a:r>
              <a:rPr lang="en-US" dirty="0" smtClean="0"/>
              <a:t/>
            </a:r>
            <a:br>
              <a:rPr lang="en-US" dirty="0" smtClean="0"/>
            </a:br>
            <a:r>
              <a:rPr lang="en-US" sz="4400" dirty="0" smtClean="0"/>
              <a:t>Using </a:t>
            </a:r>
            <a:r>
              <a:rPr lang="en-US" sz="4400" dirty="0"/>
              <a:t>the Visual Studio 2015 C++ Code Generation that Builds Windows, SQL, </a:t>
            </a:r>
            <a:r>
              <a:rPr lang="en-US" sz="4400" dirty="0" err="1"/>
              <a:t>.Net</a:t>
            </a:r>
            <a:r>
              <a:rPr lang="en-US" sz="4400" dirty="0"/>
              <a:t>, and Office</a:t>
            </a:r>
          </a:p>
        </p:txBody>
      </p:sp>
      <p:sp>
        <p:nvSpPr>
          <p:cNvPr id="6" name="Text Placeholder 5"/>
          <p:cNvSpPr>
            <a:spLocks noGrp="1"/>
          </p:cNvSpPr>
          <p:nvPr>
            <p:ph type="body" sz="quarter" idx="13"/>
          </p:nvPr>
        </p:nvSpPr>
        <p:spPr/>
        <p:txBody>
          <a:bodyPr/>
          <a:lstStyle/>
          <a:p>
            <a:r>
              <a:rPr lang="en-US" dirty="0" smtClean="0"/>
              <a:t>3-610</a:t>
            </a:r>
            <a:endParaRPr lang="en-US" dirty="0"/>
          </a:p>
        </p:txBody>
      </p:sp>
    </p:spTree>
    <p:extLst>
      <p:ext uri="{BB962C8B-B14F-4D97-AF65-F5344CB8AC3E}">
        <p14:creationId xmlns:p14="http://schemas.microsoft.com/office/powerpoint/2010/main" val="134497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8703" y="1900399"/>
            <a:ext cx="11615424" cy="1222386"/>
          </a:xfrm>
          <a:prstGeom prst="rect">
            <a:avLst/>
          </a:prstGeom>
          <a:noFill/>
        </p:spPr>
        <p:txBody>
          <a:bodyPr wrap="none" rtlCol="0">
            <a:spAutoFit/>
          </a:bodyPr>
          <a:lstStyle/>
          <a:p>
            <a:pPr marL="291436" indent="-291436" defTabSz="930860">
              <a:buFont typeface="Arial" panose="020B0604020202020204" pitchFamily="34" charset="0"/>
              <a:buChar char="•"/>
            </a:pPr>
            <a:r>
              <a:rPr lang="en-US" sz="1836" dirty="0">
                <a:solidFill>
                  <a:srgbClr val="FFFFFF"/>
                </a:solidFill>
              </a:rPr>
              <a:t>Profile Guided Optimization (PGO) is now available for Xbox One titles since the June XDK 2014. </a:t>
            </a:r>
          </a:p>
          <a:p>
            <a:pPr defTabSz="930860"/>
            <a:r>
              <a:rPr lang="en-US" sz="1836" dirty="0">
                <a:solidFill>
                  <a:srgbClr val="FFFFFF"/>
                </a:solidFill>
              </a:rPr>
              <a:t/>
            </a:r>
            <a:br>
              <a:rPr lang="en-US" sz="1836" dirty="0">
                <a:solidFill>
                  <a:srgbClr val="FFFFFF"/>
                </a:solidFill>
              </a:rPr>
            </a:br>
            <a:endParaRPr lang="en-US" sz="1836" dirty="0">
              <a:solidFill>
                <a:srgbClr val="FFFFFF"/>
              </a:solidFill>
            </a:endParaRPr>
          </a:p>
          <a:p>
            <a:pPr marL="291436" indent="-291436" defTabSz="930860">
              <a:buFont typeface="Arial" panose="020B0604020202020204" pitchFamily="34" charset="0"/>
              <a:buChar char="•"/>
            </a:pPr>
            <a:r>
              <a:rPr lang="en-US" sz="1836" dirty="0">
                <a:solidFill>
                  <a:srgbClr val="FFFFFF"/>
                </a:solidFill>
              </a:rPr>
              <a:t>Seen bigs wins (10-20%) for many big Xbox One titles (Forza, Kinect Sports Rival, Fable Legends and more). </a:t>
            </a:r>
          </a:p>
        </p:txBody>
      </p:sp>
      <p:sp>
        <p:nvSpPr>
          <p:cNvPr id="14" name="TextBox 13"/>
          <p:cNvSpPr txBox="1"/>
          <p:nvPr/>
        </p:nvSpPr>
        <p:spPr>
          <a:xfrm>
            <a:off x="358703" y="3804360"/>
            <a:ext cx="3207572" cy="382308"/>
          </a:xfrm>
          <a:prstGeom prst="rect">
            <a:avLst/>
          </a:prstGeom>
          <a:noFill/>
        </p:spPr>
        <p:txBody>
          <a:bodyPr wrap="none" rtlCol="0">
            <a:spAutoFit/>
          </a:bodyPr>
          <a:lstStyle/>
          <a:p>
            <a:pPr defTabSz="930860"/>
            <a:r>
              <a:rPr lang="en-US" sz="1836" b="1" dirty="0">
                <a:solidFill>
                  <a:srgbClr val="FFFFFF"/>
                </a:solidFill>
              </a:rPr>
              <a:t>PGO and Forza (Xbox One)</a:t>
            </a:r>
          </a:p>
        </p:txBody>
      </p:sp>
      <p:sp>
        <p:nvSpPr>
          <p:cNvPr id="15" name="TextBox 14"/>
          <p:cNvSpPr txBox="1"/>
          <p:nvPr/>
        </p:nvSpPr>
        <p:spPr>
          <a:xfrm>
            <a:off x="1417637" y="4802060"/>
            <a:ext cx="10918117" cy="374846"/>
          </a:xfrm>
          <a:prstGeom prst="rect">
            <a:avLst/>
          </a:prstGeom>
          <a:noFill/>
        </p:spPr>
        <p:txBody>
          <a:bodyPr wrap="none" rtlCol="0">
            <a:spAutoFit/>
          </a:bodyPr>
          <a:lstStyle/>
          <a:p>
            <a:pPr marL="291436" indent="-291436" defTabSz="930860">
              <a:buFont typeface="Arial" panose="020B0604020202020204" pitchFamily="34" charset="0"/>
              <a:buChar char="•"/>
            </a:pPr>
            <a:r>
              <a:rPr lang="en-US" sz="1836" dirty="0" err="1" smtClean="0">
                <a:solidFill>
                  <a:srgbClr val="FFFFFF"/>
                </a:solidFill>
              </a:rPr>
              <a:t>Forza</a:t>
            </a:r>
            <a:r>
              <a:rPr lang="en-US" sz="1836" dirty="0" smtClean="0">
                <a:solidFill>
                  <a:srgbClr val="FFFFFF"/>
                </a:solidFill>
              </a:rPr>
              <a:t> receives a </a:t>
            </a:r>
            <a:r>
              <a:rPr lang="en-US" sz="1836" b="1" dirty="0" smtClean="0">
                <a:solidFill>
                  <a:srgbClr val="FFFFFF"/>
                </a:solidFill>
              </a:rPr>
              <a:t>14% improvement </a:t>
            </a:r>
            <a:r>
              <a:rPr lang="en-US" sz="1836" dirty="0" smtClean="0">
                <a:solidFill>
                  <a:srgbClr val="FFFFFF"/>
                </a:solidFill>
              </a:rPr>
              <a:t>on Game thread, and </a:t>
            </a:r>
            <a:r>
              <a:rPr lang="en-US" sz="1836" b="1" dirty="0" smtClean="0">
                <a:solidFill>
                  <a:srgbClr val="FFFFFF"/>
                </a:solidFill>
              </a:rPr>
              <a:t>4% gain</a:t>
            </a:r>
            <a:r>
              <a:rPr lang="en-US" sz="1836" dirty="0" smtClean="0">
                <a:solidFill>
                  <a:srgbClr val="FFFFFF"/>
                </a:solidFill>
              </a:rPr>
              <a:t> on render thread on top of </a:t>
            </a:r>
            <a:r>
              <a:rPr lang="en-US" sz="1836" b="1" dirty="0" smtClean="0">
                <a:solidFill>
                  <a:srgbClr val="FFFFFF"/>
                </a:solidFill>
              </a:rPr>
              <a:t>LTCG</a:t>
            </a:r>
            <a:r>
              <a:rPr lang="en-US" sz="1836" dirty="0" smtClean="0">
                <a:solidFill>
                  <a:srgbClr val="FFFFFF"/>
                </a:solidFill>
              </a:rPr>
              <a:t>.</a:t>
            </a:r>
            <a:endParaRPr lang="en-US" sz="1836" dirty="0">
              <a:solidFill>
                <a:srgbClr val="FFFFFF"/>
              </a:solidFill>
            </a:endParaRPr>
          </a:p>
        </p:txBody>
      </p:sp>
      <p:pic>
        <p:nvPicPr>
          <p:cNvPr id="13" name="Picture 12"/>
          <p:cNvPicPr>
            <a:picLocks noChangeAspect="1"/>
          </p:cNvPicPr>
          <p:nvPr/>
        </p:nvPicPr>
        <p:blipFill>
          <a:blip r:embed="rId2"/>
          <a:stretch>
            <a:fillRect/>
          </a:stretch>
        </p:blipFill>
        <p:spPr>
          <a:xfrm>
            <a:off x="541784" y="4264331"/>
            <a:ext cx="1130745" cy="1450304"/>
          </a:xfrm>
          <a:prstGeom prst="rect">
            <a:avLst/>
          </a:prstGeom>
        </p:spPr>
      </p:pic>
      <p:sp>
        <p:nvSpPr>
          <p:cNvPr id="2" name="Title 1"/>
          <p:cNvSpPr>
            <a:spLocks noGrp="1"/>
          </p:cNvSpPr>
          <p:nvPr>
            <p:ph type="title"/>
          </p:nvPr>
        </p:nvSpPr>
        <p:spPr>
          <a:xfrm>
            <a:off x="358703" y="437908"/>
            <a:ext cx="11887199" cy="912813"/>
          </a:xfrm>
        </p:spPr>
        <p:txBody>
          <a:bodyPr/>
          <a:lstStyle/>
          <a:p>
            <a:r>
              <a:rPr lang="en-US" sz="5400" b="1" dirty="0"/>
              <a:t>Profile Guided Optimization (Xbox One)</a:t>
            </a:r>
            <a:r>
              <a:rPr lang="en-US" sz="5400" b="1" spc="-104" dirty="0"/>
              <a:t/>
            </a:r>
            <a:br>
              <a:rPr lang="en-US" sz="5400" b="1" spc="-104" dirty="0"/>
            </a:br>
            <a:endParaRPr lang="en-US" dirty="0"/>
          </a:p>
        </p:txBody>
      </p:sp>
    </p:spTree>
    <p:extLst>
      <p:ext uri="{BB962C8B-B14F-4D97-AF65-F5344CB8AC3E}">
        <p14:creationId xmlns:p14="http://schemas.microsoft.com/office/powerpoint/2010/main" val="87012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p:cNvSpPr txBox="1">
            <a:spLocks/>
          </p:cNvSpPr>
          <p:nvPr/>
        </p:nvSpPr>
        <p:spPr>
          <a:xfrm>
            <a:off x="350837" y="-84138"/>
            <a:ext cx="9886998" cy="1351951"/>
          </a:xfrm>
          <a:prstGeom prst="rect">
            <a:avLst/>
          </a:prstGeom>
        </p:spPr>
        <p:txBody>
          <a:bodyPr vert="horz" lIns="93223" tIns="46613" rIns="93223" bIns="46613"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dirty="0" smtClean="0">
                <a:solidFill>
                  <a:srgbClr val="FFFFFF"/>
                </a:solidFill>
              </a:rPr>
              <a:t>Scenario</a:t>
            </a:r>
            <a:endParaRPr lang="en-US" dirty="0">
              <a:solidFill>
                <a:srgbClr val="FFFFFF"/>
              </a:solidFill>
            </a:endParaRPr>
          </a:p>
        </p:txBody>
      </p:sp>
      <p:graphicFrame>
        <p:nvGraphicFramePr>
          <p:cNvPr id="14" name="Diagram 13"/>
          <p:cNvGraphicFramePr/>
          <p:nvPr/>
        </p:nvGraphicFramePr>
        <p:xfrm>
          <a:off x="1036375" y="2382106"/>
          <a:ext cx="3610032" cy="3313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1287175" y="1865207"/>
            <a:ext cx="2553680" cy="376666"/>
          </a:xfrm>
          <a:prstGeom prst="rect">
            <a:avLst/>
          </a:prstGeom>
          <a:noFill/>
        </p:spPr>
        <p:txBody>
          <a:bodyPr wrap="none" lIns="93223" tIns="46613" rIns="93223" bIns="46613" rtlCol="0">
            <a:spAutoFit/>
          </a:bodyPr>
          <a:lstStyle/>
          <a:p>
            <a:pPr defTabSz="930860"/>
            <a:r>
              <a:rPr lang="en-US" dirty="0" smtClean="0">
                <a:solidFill>
                  <a:srgbClr val="FFFFFF"/>
                </a:solidFill>
              </a:rPr>
              <a:t>#1. Developer scenario</a:t>
            </a:r>
            <a:endParaRPr lang="en-US" dirty="0">
              <a:solidFill>
                <a:srgbClr val="FFFFFF"/>
              </a:solidFill>
            </a:endParaRPr>
          </a:p>
        </p:txBody>
      </p:sp>
      <p:sp>
        <p:nvSpPr>
          <p:cNvPr id="5" name="TextBox 4"/>
          <p:cNvSpPr txBox="1"/>
          <p:nvPr/>
        </p:nvSpPr>
        <p:spPr>
          <a:xfrm>
            <a:off x="6538132" y="1865207"/>
            <a:ext cx="2474911" cy="376666"/>
          </a:xfrm>
          <a:prstGeom prst="rect">
            <a:avLst/>
          </a:prstGeom>
          <a:noFill/>
        </p:spPr>
        <p:txBody>
          <a:bodyPr wrap="none" lIns="93223" tIns="46613" rIns="93223" bIns="46613" rtlCol="0">
            <a:spAutoFit/>
          </a:bodyPr>
          <a:lstStyle/>
          <a:p>
            <a:pPr defTabSz="930860"/>
            <a:r>
              <a:rPr lang="en-US" dirty="0" smtClean="0">
                <a:solidFill>
                  <a:srgbClr val="FFFFFF"/>
                </a:solidFill>
              </a:rPr>
              <a:t>#2. Build Lab Scenario</a:t>
            </a:r>
            <a:endParaRPr lang="en-US" dirty="0">
              <a:solidFill>
                <a:srgbClr val="FFFFFF"/>
              </a:solidFill>
            </a:endParaRPr>
          </a:p>
        </p:txBody>
      </p:sp>
      <p:sp>
        <p:nvSpPr>
          <p:cNvPr id="2" name="Oval 1"/>
          <p:cNvSpPr/>
          <p:nvPr/>
        </p:nvSpPr>
        <p:spPr>
          <a:xfrm>
            <a:off x="6538132" y="2625106"/>
            <a:ext cx="2763661" cy="2849621"/>
          </a:xfrm>
          <a:prstGeom prst="ellipse">
            <a:avLst/>
          </a:prstGeom>
          <a:solidFill>
            <a:schemeClr val="bg2">
              <a:lumMod val="50000"/>
            </a:schemeClr>
          </a:solidFill>
        </p:spPr>
        <p:style>
          <a:lnRef idx="1">
            <a:schemeClr val="accent6"/>
          </a:lnRef>
          <a:fillRef idx="3">
            <a:schemeClr val="accent6"/>
          </a:fillRef>
          <a:effectRef idx="2">
            <a:schemeClr val="accent6"/>
          </a:effectRef>
          <a:fontRef idx="minor">
            <a:schemeClr val="lt1"/>
          </a:fontRef>
        </p:style>
        <p:txBody>
          <a:bodyPr lIns="93223" tIns="46613" rIns="93223" bIns="46613" rtlCol="0" anchor="ctr"/>
          <a:lstStyle/>
          <a:p>
            <a:pPr algn="ctr" defTabSz="930860"/>
            <a:r>
              <a:rPr lang="en-US" dirty="0" smtClean="0">
                <a:solidFill>
                  <a:srgbClr val="FFFFFF"/>
                </a:solidFill>
              </a:rPr>
              <a:t>CLEAN BUILD</a:t>
            </a:r>
            <a:endParaRPr lang="en-US" dirty="0">
              <a:solidFill>
                <a:srgbClr val="FFFFFF"/>
              </a:solidFill>
            </a:endParaRPr>
          </a:p>
        </p:txBody>
      </p:sp>
      <p:sp>
        <p:nvSpPr>
          <p:cNvPr id="3" name="TextBox 2"/>
          <p:cNvSpPr txBox="1"/>
          <p:nvPr/>
        </p:nvSpPr>
        <p:spPr>
          <a:xfrm>
            <a:off x="984553" y="5768324"/>
            <a:ext cx="3948824" cy="376666"/>
          </a:xfrm>
          <a:prstGeom prst="rect">
            <a:avLst/>
          </a:prstGeom>
          <a:noFill/>
        </p:spPr>
        <p:txBody>
          <a:bodyPr wrap="none" lIns="93223" tIns="46613" rIns="93223" bIns="46613" rtlCol="0">
            <a:spAutoFit/>
          </a:bodyPr>
          <a:lstStyle/>
          <a:p>
            <a:pPr defTabSz="930860"/>
            <a:r>
              <a:rPr lang="en-US" dirty="0" smtClean="0">
                <a:solidFill>
                  <a:srgbClr val="FFFFFF"/>
                </a:solidFill>
              </a:rPr>
              <a:t>Developer does this #40 times a day</a:t>
            </a:r>
            <a:endParaRPr lang="en-US" dirty="0">
              <a:solidFill>
                <a:srgbClr val="FFFFFF"/>
              </a:solidFill>
            </a:endParaRPr>
          </a:p>
        </p:txBody>
      </p:sp>
      <p:sp>
        <p:nvSpPr>
          <p:cNvPr id="9" name="TextBox 8"/>
          <p:cNvSpPr txBox="1"/>
          <p:nvPr/>
        </p:nvSpPr>
        <p:spPr>
          <a:xfrm>
            <a:off x="6721209" y="5768324"/>
            <a:ext cx="2430947" cy="376666"/>
          </a:xfrm>
          <a:prstGeom prst="rect">
            <a:avLst/>
          </a:prstGeom>
          <a:noFill/>
        </p:spPr>
        <p:txBody>
          <a:bodyPr wrap="none" lIns="93223" tIns="46613" rIns="93223" bIns="46613" rtlCol="0">
            <a:spAutoFit/>
          </a:bodyPr>
          <a:lstStyle/>
          <a:p>
            <a:pPr defTabSz="930860"/>
            <a:r>
              <a:rPr lang="en-US" dirty="0" smtClean="0">
                <a:solidFill>
                  <a:srgbClr val="FFFFFF"/>
                </a:solidFill>
              </a:rPr>
              <a:t>Product build nightly!</a:t>
            </a:r>
            <a:endParaRPr lang="en-US" dirty="0">
              <a:solidFill>
                <a:srgbClr val="FFFFFF"/>
              </a:solidFill>
            </a:endParaRPr>
          </a:p>
        </p:txBody>
      </p:sp>
    </p:spTree>
    <p:extLst>
      <p:ext uri="{BB962C8B-B14F-4D97-AF65-F5344CB8AC3E}">
        <p14:creationId xmlns:p14="http://schemas.microsoft.com/office/powerpoint/2010/main" val="135852275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Time – At a glance</a:t>
            </a:r>
            <a:endParaRPr lang="en-US" dirty="0"/>
          </a:p>
        </p:txBody>
      </p:sp>
      <p:graphicFrame>
        <p:nvGraphicFramePr>
          <p:cNvPr id="4" name="Chart 3"/>
          <p:cNvGraphicFramePr>
            <a:graphicFrameLocks/>
          </p:cNvGraphicFramePr>
          <p:nvPr>
            <p:extLst/>
          </p:nvPr>
        </p:nvGraphicFramePr>
        <p:xfrm>
          <a:off x="579437" y="1211262"/>
          <a:ext cx="10287000" cy="5638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2837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764" y="4720396"/>
          <a:ext cx="11094473" cy="1891110"/>
        </p:xfrm>
        <a:graphic>
          <a:graphicData uri="http://schemas.openxmlformats.org/drawingml/2006/table">
            <a:tbl>
              <a:tblPr firstRow="1" bandRow="1">
                <a:tableStyleId>{5C22544A-7EE6-4342-B048-85BDC9FD1C3A}</a:tableStyleId>
              </a:tblPr>
              <a:tblGrid>
                <a:gridCol w="4992241"/>
                <a:gridCol w="2965090"/>
                <a:gridCol w="3137142"/>
              </a:tblGrid>
              <a:tr h="378222">
                <a:tc>
                  <a:txBody>
                    <a:bodyPr/>
                    <a:lstStyle/>
                    <a:p>
                      <a:r>
                        <a:rPr lang="en-US" sz="1800" dirty="0" smtClean="0"/>
                        <a:t>Benchmark</a:t>
                      </a:r>
                      <a:endParaRPr lang="en-US" sz="1800" dirty="0"/>
                    </a:p>
                  </a:txBody>
                  <a:tcPr marL="93260" marR="93260" marT="46630" marB="46630"/>
                </a:tc>
                <a:tc>
                  <a:txBody>
                    <a:bodyPr/>
                    <a:lstStyle/>
                    <a:p>
                      <a:r>
                        <a:rPr lang="en-US" sz="1800" dirty="0" smtClean="0"/>
                        <a:t>VS2013</a:t>
                      </a:r>
                      <a:r>
                        <a:rPr lang="en-US" sz="1800" baseline="0" dirty="0" smtClean="0"/>
                        <a:t> RTM</a:t>
                      </a:r>
                      <a:endParaRPr lang="en-US" sz="1800" dirty="0"/>
                    </a:p>
                  </a:txBody>
                  <a:tcPr marL="93260" marR="93260" marT="46630" marB="466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VS2015</a:t>
                      </a:r>
                    </a:p>
                  </a:txBody>
                  <a:tcPr marL="93260" marR="93260" marT="46630" marB="46630"/>
                </a:tc>
              </a:tr>
              <a:tr h="378222">
                <a:tc>
                  <a:txBody>
                    <a:bodyPr/>
                    <a:lstStyle/>
                    <a:p>
                      <a:r>
                        <a:rPr lang="en-US" sz="1800" dirty="0" smtClean="0"/>
                        <a:t>(sec)</a:t>
                      </a:r>
                      <a:endParaRPr lang="en-US" sz="1800" dirty="0"/>
                    </a:p>
                  </a:txBody>
                  <a:tcPr marL="93260" marR="93260" marT="46630" marB="46630"/>
                </a:tc>
                <a:tc>
                  <a:txBody>
                    <a:bodyPr/>
                    <a:lstStyle/>
                    <a:p>
                      <a:r>
                        <a:rPr lang="en-US" sz="1800" dirty="0" smtClean="0"/>
                        <a:t>Incremental</a:t>
                      </a:r>
                      <a:r>
                        <a:rPr lang="en-US" sz="1800" baseline="0" dirty="0" smtClean="0"/>
                        <a:t> Whole </a:t>
                      </a:r>
                      <a:r>
                        <a:rPr lang="en-US" sz="1800" baseline="0" dirty="0" err="1" smtClean="0"/>
                        <a:t>Prog</a:t>
                      </a:r>
                      <a:r>
                        <a:rPr lang="en-US" sz="1800" baseline="0" dirty="0" smtClean="0"/>
                        <a:t>.</a:t>
                      </a:r>
                      <a:endParaRPr lang="en-US" sz="1800" dirty="0"/>
                    </a:p>
                  </a:txBody>
                  <a:tcPr marL="93260" marR="93260" marT="46630" marB="46630"/>
                </a:tc>
                <a:tc>
                  <a:txBody>
                    <a:bodyPr/>
                    <a:lstStyle/>
                    <a:p>
                      <a:r>
                        <a:rPr lang="en-US" sz="1800" dirty="0" smtClean="0"/>
                        <a:t>Incremental</a:t>
                      </a:r>
                      <a:r>
                        <a:rPr lang="en-US" sz="1800" baseline="0" dirty="0" smtClean="0"/>
                        <a:t> Whole </a:t>
                      </a:r>
                      <a:r>
                        <a:rPr lang="en-US" sz="1800" baseline="0" dirty="0" err="1" smtClean="0"/>
                        <a:t>Prog</a:t>
                      </a:r>
                      <a:r>
                        <a:rPr lang="en-US" sz="1800" baseline="0" dirty="0" smtClean="0"/>
                        <a:t>.</a:t>
                      </a:r>
                      <a:endParaRPr lang="en-US" sz="1800" dirty="0"/>
                    </a:p>
                  </a:txBody>
                  <a:tcPr marL="93260" marR="93260" marT="46630" marB="46630"/>
                </a:tc>
              </a:tr>
              <a:tr h="378222">
                <a:tc>
                  <a:txBody>
                    <a:bodyPr/>
                    <a:lstStyle/>
                    <a:p>
                      <a:r>
                        <a:rPr lang="en-US" sz="1800" dirty="0" smtClean="0"/>
                        <a:t>C2</a:t>
                      </a:r>
                      <a:endParaRPr lang="en-US" sz="1800" dirty="0"/>
                    </a:p>
                  </a:txBody>
                  <a:tcPr marL="93260" marR="93260" marT="46630" marB="46630"/>
                </a:tc>
                <a:tc>
                  <a:txBody>
                    <a:bodyPr/>
                    <a:lstStyle/>
                    <a:p>
                      <a:r>
                        <a:rPr lang="en-US" sz="1800" dirty="0" smtClean="0"/>
                        <a:t>129</a:t>
                      </a:r>
                      <a:endParaRPr lang="en-US" sz="1800" dirty="0"/>
                    </a:p>
                  </a:txBody>
                  <a:tcPr marL="93260" marR="93260" marT="46630" marB="46630"/>
                </a:tc>
                <a:tc>
                  <a:txBody>
                    <a:bodyPr/>
                    <a:lstStyle/>
                    <a:p>
                      <a:r>
                        <a:rPr lang="en-US" sz="1800" dirty="0" smtClean="0"/>
                        <a:t>13</a:t>
                      </a:r>
                      <a:endParaRPr lang="en-US" sz="1800" dirty="0"/>
                    </a:p>
                  </a:txBody>
                  <a:tcPr marL="93260" marR="93260" marT="46630" marB="46630"/>
                </a:tc>
              </a:tr>
              <a:tr h="378222">
                <a:tc>
                  <a:txBody>
                    <a:bodyPr/>
                    <a:lstStyle/>
                    <a:p>
                      <a:r>
                        <a:rPr lang="en-US" sz="1800" dirty="0" smtClean="0"/>
                        <a:t>MSHTML</a:t>
                      </a:r>
                    </a:p>
                  </a:txBody>
                  <a:tcPr marL="93260" marR="93260" marT="46630" marB="46630"/>
                </a:tc>
                <a:tc>
                  <a:txBody>
                    <a:bodyPr/>
                    <a:lstStyle/>
                    <a:p>
                      <a:r>
                        <a:rPr lang="en-US" sz="1800" dirty="0" smtClean="0"/>
                        <a:t>140</a:t>
                      </a:r>
                      <a:endParaRPr lang="en-US" sz="1800" dirty="0"/>
                    </a:p>
                  </a:txBody>
                  <a:tcPr marL="93260" marR="93260" marT="46630" marB="46630"/>
                </a:tc>
                <a:tc>
                  <a:txBody>
                    <a:bodyPr/>
                    <a:lstStyle/>
                    <a:p>
                      <a:r>
                        <a:rPr lang="en-US" sz="1800" dirty="0" smtClean="0"/>
                        <a:t>87</a:t>
                      </a:r>
                      <a:endParaRPr lang="en-US" sz="1800" dirty="0"/>
                    </a:p>
                  </a:txBody>
                  <a:tcPr marL="93260" marR="93260" marT="46630" marB="46630"/>
                </a:tc>
              </a:tr>
              <a:tr h="378222">
                <a:tc>
                  <a:txBody>
                    <a:bodyPr/>
                    <a:lstStyle/>
                    <a:p>
                      <a:r>
                        <a:rPr lang="en-US" sz="1800" dirty="0" smtClean="0"/>
                        <a:t>DXAML</a:t>
                      </a:r>
                      <a:endParaRPr lang="en-US" sz="1800" dirty="0"/>
                    </a:p>
                  </a:txBody>
                  <a:tcPr marL="93260" marR="93260" marT="46630" marB="46630"/>
                </a:tc>
                <a:tc>
                  <a:txBody>
                    <a:bodyPr/>
                    <a:lstStyle/>
                    <a:p>
                      <a:r>
                        <a:rPr lang="en-US" sz="1800" dirty="0" smtClean="0"/>
                        <a:t>240</a:t>
                      </a:r>
                      <a:endParaRPr lang="en-US" sz="1800" dirty="0"/>
                    </a:p>
                  </a:txBody>
                  <a:tcPr marL="93260" marR="93260" marT="46630" marB="46630"/>
                </a:tc>
                <a:tc>
                  <a:txBody>
                    <a:bodyPr/>
                    <a:lstStyle/>
                    <a:p>
                      <a:r>
                        <a:rPr lang="en-US" sz="1800" dirty="0" smtClean="0"/>
                        <a:t>220</a:t>
                      </a:r>
                      <a:endParaRPr lang="en-US" sz="1800" dirty="0"/>
                    </a:p>
                  </a:txBody>
                  <a:tcPr marL="93260" marR="93260" marT="46630" marB="46630"/>
                </a:tc>
              </a:tr>
            </a:tbl>
          </a:graphicData>
        </a:graphic>
      </p:graphicFrame>
      <p:sp>
        <p:nvSpPr>
          <p:cNvPr id="5" name="Title 1"/>
          <p:cNvSpPr txBox="1">
            <a:spLocks/>
          </p:cNvSpPr>
          <p:nvPr/>
        </p:nvSpPr>
        <p:spPr>
          <a:xfrm>
            <a:off x="327865" y="117842"/>
            <a:ext cx="9885595" cy="634206"/>
          </a:xfrm>
          <a:prstGeom prst="rect">
            <a:avLst/>
          </a:prstGeom>
        </p:spPr>
        <p:txBody>
          <a:bodyPr vert="horz" lIns="93260" tIns="46630" rIns="93260" bIns="4663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64" dirty="0" smtClean="0">
                <a:solidFill>
                  <a:srgbClr val="FFFFFF"/>
                </a:solidFill>
              </a:rPr>
              <a:t> </a:t>
            </a:r>
            <a:r>
              <a:rPr lang="en-US" sz="3264" dirty="0">
                <a:solidFill>
                  <a:srgbClr val="FFFFFF"/>
                </a:solidFill>
              </a:rPr>
              <a:t>Incremental </a:t>
            </a:r>
            <a:r>
              <a:rPr lang="en-US" sz="3264" dirty="0" smtClean="0">
                <a:solidFill>
                  <a:srgbClr val="FFFFFF"/>
                </a:solidFill>
              </a:rPr>
              <a:t>Whole Program  (</a:t>
            </a:r>
            <a:r>
              <a:rPr lang="en-US" sz="3264" dirty="0">
                <a:solidFill>
                  <a:srgbClr val="FFFFFF"/>
                </a:solidFill>
              </a:rPr>
              <a:t>Fast LTCG)  </a:t>
            </a:r>
          </a:p>
        </p:txBody>
      </p:sp>
      <p:graphicFrame>
        <p:nvGraphicFramePr>
          <p:cNvPr id="8" name="Chart 7"/>
          <p:cNvGraphicFramePr>
            <a:graphicFrameLocks/>
          </p:cNvGraphicFramePr>
          <p:nvPr>
            <p:extLst/>
          </p:nvPr>
        </p:nvGraphicFramePr>
        <p:xfrm>
          <a:off x="467183" y="944559"/>
          <a:ext cx="11085053" cy="37005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273849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2237" y="-84138"/>
            <a:ext cx="11400103" cy="621530"/>
          </a:xfrm>
        </p:spPr>
        <p:txBody>
          <a:bodyPr/>
          <a:lstStyle/>
          <a:p>
            <a:r>
              <a:rPr lang="en-US" dirty="0" smtClean="0"/>
              <a:t>Example - edit</a:t>
            </a:r>
            <a:endParaRPr lang="en-US" dirty="0"/>
          </a:p>
        </p:txBody>
      </p:sp>
      <p:sp>
        <p:nvSpPr>
          <p:cNvPr id="3" name="TextBox 2"/>
          <p:cNvSpPr txBox="1"/>
          <p:nvPr/>
        </p:nvSpPr>
        <p:spPr>
          <a:xfrm>
            <a:off x="350837" y="754062"/>
            <a:ext cx="6400800" cy="5693866"/>
          </a:xfrm>
          <a:prstGeom prst="rect">
            <a:avLst/>
          </a:prstGeom>
          <a:noFill/>
        </p:spPr>
        <p:txBody>
          <a:bodyPr wrap="square" rtlCol="0">
            <a:spAutoFit/>
          </a:bodyPr>
          <a:lstStyle/>
          <a:p>
            <a:pPr defTabSz="930860"/>
            <a:endParaRPr lang="en-US" sz="2000" dirty="0">
              <a:solidFill>
                <a:srgbClr val="FFFFFF"/>
              </a:solidFill>
            </a:endParaRPr>
          </a:p>
          <a:p>
            <a:pPr defTabSz="930860"/>
            <a:endParaRPr lang="en-US" sz="2000" dirty="0">
              <a:solidFill>
                <a:srgbClr val="FFFFFF"/>
              </a:solidFill>
            </a:endParaRPr>
          </a:p>
          <a:p>
            <a:pPr defTabSz="914400">
              <a:defRPr/>
            </a:pPr>
            <a:r>
              <a:rPr lang="en-US" dirty="0">
                <a:solidFill>
                  <a:srgbClr val="FFFFFF"/>
                </a:solidFill>
              </a:rPr>
              <a:t>// WPA proves </a:t>
            </a:r>
            <a:r>
              <a:rPr lang="en-US" dirty="0" err="1">
                <a:solidFill>
                  <a:srgbClr val="FFFFFF"/>
                </a:solidFill>
              </a:rPr>
              <a:t>a,b,c</a:t>
            </a:r>
            <a:r>
              <a:rPr lang="en-US" dirty="0">
                <a:solidFill>
                  <a:srgbClr val="FFFFFF"/>
                </a:solidFill>
              </a:rPr>
              <a:t> not aliased </a:t>
            </a:r>
          </a:p>
          <a:p>
            <a:pPr defTabSz="914400">
              <a:defRPr/>
            </a:pPr>
            <a:endParaRPr lang="en-US" dirty="0">
              <a:solidFill>
                <a:srgbClr val="FFFFFF"/>
              </a:solidFill>
            </a:endParaRPr>
          </a:p>
          <a:p>
            <a:pPr defTabSz="914400">
              <a:defRPr/>
            </a:pPr>
            <a:r>
              <a:rPr lang="en-US" dirty="0">
                <a:solidFill>
                  <a:srgbClr val="FFFFFF"/>
                </a:solidFill>
              </a:rPr>
              <a:t>void foo(</a:t>
            </a:r>
            <a:r>
              <a:rPr lang="en-US" dirty="0" err="1">
                <a:solidFill>
                  <a:srgbClr val="FFFFFF"/>
                </a:solidFill>
              </a:rPr>
              <a:t>int</a:t>
            </a:r>
            <a:r>
              <a:rPr lang="en-US" dirty="0">
                <a:solidFill>
                  <a:srgbClr val="FFFFFF"/>
                </a:solidFill>
              </a:rPr>
              <a:t> * a, </a:t>
            </a:r>
            <a:r>
              <a:rPr lang="en-US" dirty="0" err="1">
                <a:solidFill>
                  <a:srgbClr val="FFFFFF"/>
                </a:solidFill>
              </a:rPr>
              <a:t>int</a:t>
            </a:r>
            <a:r>
              <a:rPr lang="en-US" dirty="0">
                <a:solidFill>
                  <a:srgbClr val="FFFFFF"/>
                </a:solidFill>
              </a:rPr>
              <a:t> * b, </a:t>
            </a:r>
            <a:r>
              <a:rPr lang="en-US" dirty="0" err="1">
                <a:solidFill>
                  <a:srgbClr val="FFFFFF"/>
                </a:solidFill>
              </a:rPr>
              <a:t>int</a:t>
            </a:r>
            <a:r>
              <a:rPr lang="en-US" dirty="0">
                <a:solidFill>
                  <a:srgbClr val="FFFFFF"/>
                </a:solidFill>
              </a:rPr>
              <a:t> * c, </a:t>
            </a:r>
            <a:r>
              <a:rPr lang="en-US" dirty="0" err="1">
                <a:solidFill>
                  <a:srgbClr val="FFFFFF"/>
                </a:solidFill>
              </a:rPr>
              <a:t>int</a:t>
            </a:r>
            <a:r>
              <a:rPr lang="en-US" dirty="0">
                <a:solidFill>
                  <a:srgbClr val="FFFFFF"/>
                </a:solidFill>
              </a:rPr>
              <a:t> count) {</a:t>
            </a:r>
          </a:p>
          <a:p>
            <a:pPr defTabSz="914400">
              <a:defRPr/>
            </a:pPr>
            <a:r>
              <a:rPr lang="en-US" dirty="0">
                <a:solidFill>
                  <a:srgbClr val="FFFFFF"/>
                </a:solidFill>
              </a:rPr>
              <a:t>    for (</a:t>
            </a:r>
            <a:r>
              <a:rPr lang="en-US" dirty="0" err="1">
                <a:solidFill>
                  <a:srgbClr val="FFFFFF"/>
                </a:solidFill>
              </a:rPr>
              <a:t>int</a:t>
            </a:r>
            <a:r>
              <a:rPr lang="en-US" dirty="0">
                <a:solidFill>
                  <a:srgbClr val="FFFFFF"/>
                </a:solidFill>
              </a:rPr>
              <a:t> </a:t>
            </a:r>
            <a:r>
              <a:rPr lang="en-US" dirty="0" err="1">
                <a:solidFill>
                  <a:srgbClr val="FFFFFF"/>
                </a:solidFill>
              </a:rPr>
              <a:t>i</a:t>
            </a:r>
            <a:r>
              <a:rPr lang="en-US" dirty="0">
                <a:solidFill>
                  <a:srgbClr val="FFFFFF"/>
                </a:solidFill>
              </a:rPr>
              <a:t> = 0; </a:t>
            </a:r>
            <a:r>
              <a:rPr lang="en-US" dirty="0" err="1">
                <a:solidFill>
                  <a:srgbClr val="FFFFFF"/>
                </a:solidFill>
              </a:rPr>
              <a:t>i</a:t>
            </a:r>
            <a:r>
              <a:rPr lang="en-US" dirty="0">
                <a:solidFill>
                  <a:srgbClr val="FFFFFF"/>
                </a:solidFill>
              </a:rPr>
              <a:t> &lt; count; </a:t>
            </a:r>
            <a:r>
              <a:rPr lang="en-US" dirty="0" err="1">
                <a:solidFill>
                  <a:srgbClr val="FFFFFF"/>
                </a:solidFill>
              </a:rPr>
              <a:t>i</a:t>
            </a:r>
            <a:r>
              <a:rPr lang="en-US" dirty="0">
                <a:solidFill>
                  <a:srgbClr val="FFFFFF"/>
                </a:solidFill>
              </a:rPr>
              <a:t>++) {</a:t>
            </a:r>
          </a:p>
          <a:p>
            <a:pPr defTabSz="914400">
              <a:defRPr/>
            </a:pPr>
            <a:r>
              <a:rPr lang="en-US" dirty="0">
                <a:solidFill>
                  <a:srgbClr val="FFFFFF"/>
                </a:solidFill>
              </a:rPr>
              <a:t>        c[</a:t>
            </a:r>
            <a:r>
              <a:rPr lang="en-US" dirty="0" err="1">
                <a:solidFill>
                  <a:srgbClr val="FFFFFF"/>
                </a:solidFill>
              </a:rPr>
              <a:t>i</a:t>
            </a:r>
            <a:r>
              <a:rPr lang="en-US" dirty="0">
                <a:solidFill>
                  <a:srgbClr val="FFFFFF"/>
                </a:solidFill>
              </a:rPr>
              <a:t>] = a[</a:t>
            </a:r>
            <a:r>
              <a:rPr lang="en-US" dirty="0" err="1">
                <a:solidFill>
                  <a:srgbClr val="FFFFFF"/>
                </a:solidFill>
              </a:rPr>
              <a:t>i</a:t>
            </a:r>
            <a:r>
              <a:rPr lang="en-US" dirty="0">
                <a:solidFill>
                  <a:srgbClr val="FFFFFF"/>
                </a:solidFill>
              </a:rPr>
              <a:t>] * b[</a:t>
            </a:r>
            <a:r>
              <a:rPr lang="en-US" dirty="0" err="1">
                <a:solidFill>
                  <a:srgbClr val="FFFFFF"/>
                </a:solidFill>
              </a:rPr>
              <a:t>i</a:t>
            </a:r>
            <a:r>
              <a:rPr lang="en-US" dirty="0">
                <a:solidFill>
                  <a:srgbClr val="FFFFFF"/>
                </a:solidFill>
              </a:rPr>
              <a:t>];</a:t>
            </a:r>
          </a:p>
          <a:p>
            <a:pPr defTabSz="914400">
              <a:defRPr/>
            </a:pPr>
            <a:r>
              <a:rPr lang="en-US" dirty="0">
                <a:solidFill>
                  <a:srgbClr val="FFFFFF"/>
                </a:solidFill>
              </a:rPr>
              <a:t>    }</a:t>
            </a:r>
          </a:p>
          <a:p>
            <a:pPr defTabSz="914400">
              <a:defRPr/>
            </a:pPr>
            <a:r>
              <a:rPr lang="en-US" dirty="0">
                <a:solidFill>
                  <a:srgbClr val="FFFFFF"/>
                </a:solidFill>
              </a:rPr>
              <a:t>}</a:t>
            </a:r>
          </a:p>
          <a:p>
            <a:pPr defTabSz="930860"/>
            <a:endParaRPr lang="en-US" dirty="0">
              <a:solidFill>
                <a:srgbClr val="FFFFFF"/>
              </a:solidFill>
            </a:endParaRPr>
          </a:p>
          <a:p>
            <a:pPr defTabSz="930860"/>
            <a:r>
              <a:rPr lang="en-US" dirty="0">
                <a:solidFill>
                  <a:srgbClr val="FFFFFF"/>
                </a:solidFill>
              </a:rPr>
              <a:t>// Imagine </a:t>
            </a:r>
            <a:r>
              <a:rPr lang="en-US" u="sng" dirty="0">
                <a:solidFill>
                  <a:srgbClr val="FFFFFF"/>
                </a:solidFill>
              </a:rPr>
              <a:t>100,000</a:t>
            </a:r>
            <a:r>
              <a:rPr lang="en-US" dirty="0">
                <a:solidFill>
                  <a:srgbClr val="FFFFFF"/>
                </a:solidFill>
              </a:rPr>
              <a:t> other un-changed functions, </a:t>
            </a:r>
            <a:r>
              <a:rPr lang="en-US" u="sng" dirty="0">
                <a:solidFill>
                  <a:srgbClr val="FFFFFF"/>
                </a:solidFill>
              </a:rPr>
              <a:t>500 files</a:t>
            </a:r>
          </a:p>
          <a:p>
            <a:pPr defTabSz="930860"/>
            <a:endParaRPr lang="en-US" dirty="0">
              <a:solidFill>
                <a:srgbClr val="FFFFFF"/>
              </a:solidFill>
            </a:endParaRPr>
          </a:p>
          <a:p>
            <a:pPr defTabSz="930860"/>
            <a:r>
              <a:rPr lang="en-US" dirty="0" err="1">
                <a:solidFill>
                  <a:srgbClr val="FFFFFF"/>
                </a:solidFill>
              </a:rPr>
              <a:t>int</a:t>
            </a:r>
            <a:r>
              <a:rPr lang="en-US" dirty="0">
                <a:solidFill>
                  <a:srgbClr val="FFFFFF"/>
                </a:solidFill>
              </a:rPr>
              <a:t> bar() </a:t>
            </a:r>
            <a:r>
              <a:rPr lang="en-US" dirty="0" smtClean="0">
                <a:solidFill>
                  <a:srgbClr val="FFFFFF"/>
                </a:solidFill>
              </a:rPr>
              <a:t>{</a:t>
            </a:r>
          </a:p>
          <a:p>
            <a:pPr defTabSz="930860"/>
            <a:endParaRPr lang="en-US" dirty="0">
              <a:solidFill>
                <a:srgbClr val="FFFFFF"/>
              </a:solidFill>
            </a:endParaRPr>
          </a:p>
          <a:p>
            <a:pPr defTabSz="930860"/>
            <a:r>
              <a:rPr lang="en-US" dirty="0">
                <a:solidFill>
                  <a:srgbClr val="FFFFFF"/>
                </a:solidFill>
              </a:rPr>
              <a:t>    __</a:t>
            </a:r>
            <a:r>
              <a:rPr lang="en-US" dirty="0" err="1">
                <a:solidFill>
                  <a:srgbClr val="FFFFFF"/>
                </a:solidFill>
              </a:rPr>
              <a:t>declspec</a:t>
            </a:r>
            <a:r>
              <a:rPr lang="en-US" dirty="0">
                <a:solidFill>
                  <a:srgbClr val="FFFFFF"/>
                </a:solidFill>
              </a:rPr>
              <a:t>(align(16)) </a:t>
            </a:r>
            <a:r>
              <a:rPr lang="en-US" dirty="0" err="1">
                <a:solidFill>
                  <a:srgbClr val="FFFFFF"/>
                </a:solidFill>
              </a:rPr>
              <a:t>int</a:t>
            </a:r>
            <a:r>
              <a:rPr lang="en-US" dirty="0">
                <a:solidFill>
                  <a:srgbClr val="FFFFFF"/>
                </a:solidFill>
              </a:rPr>
              <a:t> a[128], b[128], c[128];</a:t>
            </a:r>
          </a:p>
          <a:p>
            <a:pPr defTabSz="930860"/>
            <a:r>
              <a:rPr lang="en-US" dirty="0">
                <a:solidFill>
                  <a:srgbClr val="FFFFFF"/>
                </a:solidFill>
              </a:rPr>
              <a:t>    foo(a, b, c, 128</a:t>
            </a:r>
            <a:r>
              <a:rPr lang="en-US" dirty="0" smtClean="0">
                <a:solidFill>
                  <a:srgbClr val="FFFFFF"/>
                </a:solidFill>
              </a:rPr>
              <a:t>);</a:t>
            </a:r>
          </a:p>
          <a:p>
            <a:pPr defTabSz="930860"/>
            <a:endParaRPr lang="en-US" dirty="0">
              <a:solidFill>
                <a:srgbClr val="FFFFFF"/>
              </a:solidFill>
            </a:endParaRPr>
          </a:p>
          <a:p>
            <a:pPr defTabSz="930860"/>
            <a:r>
              <a:rPr lang="en-US" dirty="0">
                <a:solidFill>
                  <a:srgbClr val="FFFFFF"/>
                </a:solidFill>
              </a:rPr>
              <a:t>    // Other stuff</a:t>
            </a:r>
          </a:p>
          <a:p>
            <a:pPr defTabSz="930860"/>
            <a:r>
              <a:rPr lang="en-US" dirty="0">
                <a:solidFill>
                  <a:srgbClr val="FFFFFF"/>
                </a:solidFill>
              </a:rPr>
              <a:t>    // ...</a:t>
            </a:r>
          </a:p>
          <a:p>
            <a:pPr defTabSz="930860"/>
            <a:r>
              <a:rPr lang="en-US" dirty="0">
                <a:solidFill>
                  <a:srgbClr val="FFFFFF"/>
                </a:solidFill>
              </a:rPr>
              <a:t>}</a:t>
            </a:r>
          </a:p>
        </p:txBody>
      </p:sp>
      <p:sp>
        <p:nvSpPr>
          <p:cNvPr id="6" name="TextBox 5"/>
          <p:cNvSpPr txBox="1"/>
          <p:nvPr/>
        </p:nvSpPr>
        <p:spPr>
          <a:xfrm>
            <a:off x="9799637" y="982662"/>
            <a:ext cx="4343400" cy="1752600"/>
          </a:xfrm>
          <a:prstGeom prst="rect">
            <a:avLst/>
          </a:prstGeom>
          <a:noFill/>
        </p:spPr>
        <p:txBody>
          <a:bodyPr wrap="square" rtlCol="0">
            <a:spAutoFit/>
          </a:bodyPr>
          <a:lstStyle/>
          <a:p>
            <a:pPr defTabSz="930860"/>
            <a:endParaRPr lang="en-US" sz="2400" dirty="0" smtClean="0">
              <a:gradFill>
                <a:gsLst>
                  <a:gs pos="0">
                    <a:srgbClr val="FFFFFF"/>
                  </a:gs>
                  <a:gs pos="100000">
                    <a:srgbClr val="FFFFFF"/>
                  </a:gs>
                </a:gsLst>
                <a:lin ang="5400000" scaled="0"/>
              </a:gradFill>
            </a:endParaRPr>
          </a:p>
        </p:txBody>
      </p:sp>
      <p:sp>
        <p:nvSpPr>
          <p:cNvPr id="9" name="TextBox 8"/>
          <p:cNvSpPr txBox="1"/>
          <p:nvPr/>
        </p:nvSpPr>
        <p:spPr>
          <a:xfrm>
            <a:off x="7208837" y="1744662"/>
            <a:ext cx="4191000" cy="2286000"/>
          </a:xfrm>
          <a:prstGeom prst="rect">
            <a:avLst/>
          </a:prstGeom>
          <a:noFill/>
        </p:spPr>
        <p:txBody>
          <a:bodyPr wrap="square" rtlCol="0">
            <a:spAutoFit/>
          </a:bodyPr>
          <a:lstStyle/>
          <a:p>
            <a:pPr defTabSz="930860"/>
            <a:endParaRPr lang="en-US" sz="2400" dirty="0" smtClean="0">
              <a:gradFill>
                <a:gsLst>
                  <a:gs pos="0">
                    <a:srgbClr val="FFFFFF"/>
                  </a:gs>
                  <a:gs pos="100000">
                    <a:srgbClr val="FFFFFF"/>
                  </a:gs>
                </a:gsLst>
                <a:lin ang="5400000" scaled="0"/>
              </a:gradFill>
            </a:endParaRPr>
          </a:p>
        </p:txBody>
      </p:sp>
      <p:sp>
        <p:nvSpPr>
          <p:cNvPr id="11" name="TextBox 10"/>
          <p:cNvSpPr txBox="1"/>
          <p:nvPr/>
        </p:nvSpPr>
        <p:spPr>
          <a:xfrm>
            <a:off x="6904037" y="557163"/>
            <a:ext cx="6400800" cy="2954655"/>
          </a:xfrm>
          <a:prstGeom prst="rect">
            <a:avLst/>
          </a:prstGeom>
          <a:noFill/>
        </p:spPr>
        <p:txBody>
          <a:bodyPr wrap="square" rtlCol="0">
            <a:spAutoFit/>
          </a:bodyPr>
          <a:lstStyle/>
          <a:p>
            <a:pPr defTabSz="930860"/>
            <a:endParaRPr lang="en-US" sz="2000" dirty="0">
              <a:solidFill>
                <a:srgbClr val="FFFFFF"/>
              </a:solidFill>
            </a:endParaRPr>
          </a:p>
          <a:p>
            <a:pPr defTabSz="930860"/>
            <a:endParaRPr lang="en-US" sz="2000" dirty="0">
              <a:solidFill>
                <a:srgbClr val="FFFFFF"/>
              </a:solidFill>
            </a:endParaRPr>
          </a:p>
          <a:p>
            <a:pPr defTabSz="914400">
              <a:defRPr/>
            </a:pPr>
            <a:r>
              <a:rPr lang="en-US" dirty="0">
                <a:solidFill>
                  <a:srgbClr val="FFFFFF"/>
                </a:solidFill>
              </a:rPr>
              <a:t>// WPA proves </a:t>
            </a:r>
            <a:r>
              <a:rPr lang="en-US" dirty="0" err="1">
                <a:solidFill>
                  <a:srgbClr val="FFFFFF"/>
                </a:solidFill>
              </a:rPr>
              <a:t>a,b,c</a:t>
            </a:r>
            <a:r>
              <a:rPr lang="en-US" dirty="0">
                <a:solidFill>
                  <a:srgbClr val="FFFFFF"/>
                </a:solidFill>
              </a:rPr>
              <a:t> not aliased </a:t>
            </a:r>
          </a:p>
          <a:p>
            <a:pPr defTabSz="914400">
              <a:defRPr/>
            </a:pPr>
            <a:endParaRPr lang="en-US" dirty="0">
              <a:solidFill>
                <a:srgbClr val="FFFFFF"/>
              </a:solidFill>
            </a:endParaRPr>
          </a:p>
          <a:p>
            <a:pPr defTabSz="914400">
              <a:defRPr/>
            </a:pPr>
            <a:r>
              <a:rPr lang="en-US" dirty="0">
                <a:solidFill>
                  <a:srgbClr val="FFFFFF"/>
                </a:solidFill>
              </a:rPr>
              <a:t>void foo(</a:t>
            </a:r>
            <a:r>
              <a:rPr lang="en-US" dirty="0" err="1">
                <a:solidFill>
                  <a:srgbClr val="FFFFFF"/>
                </a:solidFill>
              </a:rPr>
              <a:t>int</a:t>
            </a:r>
            <a:r>
              <a:rPr lang="en-US" dirty="0">
                <a:solidFill>
                  <a:srgbClr val="FFFFFF"/>
                </a:solidFill>
              </a:rPr>
              <a:t> * a, </a:t>
            </a:r>
            <a:r>
              <a:rPr lang="en-US" dirty="0" err="1">
                <a:solidFill>
                  <a:srgbClr val="FFFFFF"/>
                </a:solidFill>
              </a:rPr>
              <a:t>int</a:t>
            </a:r>
            <a:r>
              <a:rPr lang="en-US" dirty="0">
                <a:solidFill>
                  <a:srgbClr val="FFFFFF"/>
                </a:solidFill>
              </a:rPr>
              <a:t> * b, </a:t>
            </a:r>
            <a:r>
              <a:rPr lang="en-US" dirty="0" err="1">
                <a:solidFill>
                  <a:srgbClr val="FFFFFF"/>
                </a:solidFill>
              </a:rPr>
              <a:t>int</a:t>
            </a:r>
            <a:r>
              <a:rPr lang="en-US" dirty="0">
                <a:solidFill>
                  <a:srgbClr val="FFFFFF"/>
                </a:solidFill>
              </a:rPr>
              <a:t> * c, </a:t>
            </a:r>
            <a:r>
              <a:rPr lang="en-US" dirty="0" err="1">
                <a:solidFill>
                  <a:srgbClr val="FFFFFF"/>
                </a:solidFill>
              </a:rPr>
              <a:t>int</a:t>
            </a:r>
            <a:r>
              <a:rPr lang="en-US" dirty="0">
                <a:solidFill>
                  <a:srgbClr val="FFFFFF"/>
                </a:solidFill>
              </a:rPr>
              <a:t> count) {</a:t>
            </a:r>
          </a:p>
          <a:p>
            <a:pPr defTabSz="914400">
              <a:defRPr/>
            </a:pPr>
            <a:r>
              <a:rPr lang="en-US" dirty="0">
                <a:solidFill>
                  <a:srgbClr val="FFFFFF"/>
                </a:solidFill>
              </a:rPr>
              <a:t>    for (</a:t>
            </a:r>
            <a:r>
              <a:rPr lang="en-US" dirty="0" err="1">
                <a:solidFill>
                  <a:srgbClr val="FFFFFF"/>
                </a:solidFill>
              </a:rPr>
              <a:t>int</a:t>
            </a:r>
            <a:r>
              <a:rPr lang="en-US" dirty="0">
                <a:solidFill>
                  <a:srgbClr val="FFFFFF"/>
                </a:solidFill>
              </a:rPr>
              <a:t> </a:t>
            </a:r>
            <a:r>
              <a:rPr lang="en-US" dirty="0" err="1">
                <a:solidFill>
                  <a:srgbClr val="FFFFFF"/>
                </a:solidFill>
              </a:rPr>
              <a:t>i</a:t>
            </a:r>
            <a:r>
              <a:rPr lang="en-US" dirty="0">
                <a:solidFill>
                  <a:srgbClr val="FFFFFF"/>
                </a:solidFill>
              </a:rPr>
              <a:t> = 0; </a:t>
            </a:r>
            <a:r>
              <a:rPr lang="en-US" dirty="0" err="1">
                <a:solidFill>
                  <a:srgbClr val="FFFFFF"/>
                </a:solidFill>
              </a:rPr>
              <a:t>i</a:t>
            </a:r>
            <a:r>
              <a:rPr lang="en-US" dirty="0">
                <a:solidFill>
                  <a:srgbClr val="FFFFFF"/>
                </a:solidFill>
              </a:rPr>
              <a:t> &lt; count; </a:t>
            </a:r>
            <a:r>
              <a:rPr lang="en-US" dirty="0" err="1">
                <a:solidFill>
                  <a:srgbClr val="FFFFFF"/>
                </a:solidFill>
              </a:rPr>
              <a:t>i</a:t>
            </a:r>
            <a:r>
              <a:rPr lang="en-US" dirty="0">
                <a:solidFill>
                  <a:srgbClr val="FFFFFF"/>
                </a:solidFill>
              </a:rPr>
              <a:t>++) {</a:t>
            </a:r>
          </a:p>
          <a:p>
            <a:pPr defTabSz="914400">
              <a:defRPr/>
            </a:pPr>
            <a:r>
              <a:rPr lang="en-US" dirty="0">
                <a:solidFill>
                  <a:srgbClr val="FFFFFF"/>
                </a:solidFill>
              </a:rPr>
              <a:t>        c[</a:t>
            </a:r>
            <a:r>
              <a:rPr lang="en-US" dirty="0" err="1">
                <a:solidFill>
                  <a:srgbClr val="FFFFFF"/>
                </a:solidFill>
              </a:rPr>
              <a:t>i</a:t>
            </a:r>
            <a:r>
              <a:rPr lang="en-US" dirty="0">
                <a:solidFill>
                  <a:srgbClr val="FFFFFF"/>
                </a:solidFill>
              </a:rPr>
              <a:t>] = </a:t>
            </a:r>
            <a:r>
              <a:rPr lang="en-US" sz="2000" dirty="0">
                <a:solidFill>
                  <a:srgbClr val="FFC000"/>
                </a:solidFill>
              </a:rPr>
              <a:t>c</a:t>
            </a:r>
            <a:r>
              <a:rPr lang="en-US" sz="2000" dirty="0" smtClean="0">
                <a:solidFill>
                  <a:srgbClr val="FFC000"/>
                </a:solidFill>
              </a:rPr>
              <a:t>[</a:t>
            </a:r>
            <a:r>
              <a:rPr lang="en-US" sz="2000" dirty="0" err="1" smtClean="0">
                <a:solidFill>
                  <a:srgbClr val="FFC000"/>
                </a:solidFill>
              </a:rPr>
              <a:t>i</a:t>
            </a:r>
            <a:r>
              <a:rPr lang="en-US" sz="2000" dirty="0" smtClean="0">
                <a:solidFill>
                  <a:srgbClr val="FFC000"/>
                </a:solidFill>
              </a:rPr>
              <a:t>] + </a:t>
            </a:r>
            <a:r>
              <a:rPr lang="en-US" dirty="0" smtClean="0">
                <a:solidFill>
                  <a:srgbClr val="FFFFFF"/>
                </a:solidFill>
              </a:rPr>
              <a:t>a[</a:t>
            </a:r>
            <a:r>
              <a:rPr lang="en-US" dirty="0" err="1" smtClean="0">
                <a:solidFill>
                  <a:srgbClr val="FFFFFF"/>
                </a:solidFill>
              </a:rPr>
              <a:t>i</a:t>
            </a:r>
            <a:r>
              <a:rPr lang="en-US" dirty="0">
                <a:solidFill>
                  <a:srgbClr val="FFFFFF"/>
                </a:solidFill>
              </a:rPr>
              <a:t>] * b[</a:t>
            </a:r>
            <a:r>
              <a:rPr lang="en-US" dirty="0" err="1">
                <a:solidFill>
                  <a:srgbClr val="FFFFFF"/>
                </a:solidFill>
              </a:rPr>
              <a:t>i</a:t>
            </a:r>
            <a:r>
              <a:rPr lang="en-US" dirty="0">
                <a:solidFill>
                  <a:srgbClr val="FFFFFF"/>
                </a:solidFill>
              </a:rPr>
              <a:t>];</a:t>
            </a:r>
          </a:p>
          <a:p>
            <a:pPr defTabSz="914400">
              <a:defRPr/>
            </a:pPr>
            <a:r>
              <a:rPr lang="en-US" dirty="0">
                <a:solidFill>
                  <a:srgbClr val="FFFFFF"/>
                </a:solidFill>
              </a:rPr>
              <a:t>    }</a:t>
            </a:r>
          </a:p>
          <a:p>
            <a:pPr defTabSz="914400">
              <a:defRPr/>
            </a:pPr>
            <a:r>
              <a:rPr lang="en-US" dirty="0">
                <a:solidFill>
                  <a:srgbClr val="FFFFFF"/>
                </a:solidFill>
              </a:rPr>
              <a:t>}</a:t>
            </a:r>
          </a:p>
          <a:p>
            <a:pPr defTabSz="930860"/>
            <a:endParaRPr lang="en-US" dirty="0">
              <a:solidFill>
                <a:srgbClr val="FFFFFF"/>
              </a:solidFill>
            </a:endParaRPr>
          </a:p>
        </p:txBody>
      </p:sp>
      <p:sp>
        <p:nvSpPr>
          <p:cNvPr id="12" name="TextBox 11"/>
          <p:cNvSpPr txBox="1"/>
          <p:nvPr/>
        </p:nvSpPr>
        <p:spPr>
          <a:xfrm>
            <a:off x="5875337" y="5312712"/>
            <a:ext cx="6858000" cy="1015663"/>
          </a:xfrm>
          <a:prstGeom prst="rect">
            <a:avLst/>
          </a:prstGeom>
          <a:noFill/>
        </p:spPr>
        <p:txBody>
          <a:bodyPr wrap="square" rtlCol="0">
            <a:spAutoFit/>
          </a:bodyPr>
          <a:lstStyle/>
          <a:p>
            <a:pPr defTabSz="930860"/>
            <a:endParaRPr lang="en-US" sz="2400" dirty="0" smtClean="0">
              <a:gradFill>
                <a:gsLst>
                  <a:gs pos="0">
                    <a:srgbClr val="FFFFFF"/>
                  </a:gs>
                  <a:gs pos="100000">
                    <a:srgbClr val="FFFFFF"/>
                  </a:gs>
                </a:gsLst>
                <a:lin ang="5400000" scaled="0"/>
              </a:gradFill>
            </a:endParaRPr>
          </a:p>
          <a:p>
            <a:pPr defTabSz="930860"/>
            <a:r>
              <a:rPr lang="en-US" sz="3600" b="1" i="1" dirty="0" smtClean="0">
                <a:solidFill>
                  <a:srgbClr val="FF0000"/>
                </a:solidFill>
              </a:rPr>
              <a:t>Only 1 function recompiled !!</a:t>
            </a:r>
          </a:p>
        </p:txBody>
      </p:sp>
    </p:spTree>
    <p:custDataLst>
      <p:tags r:id="rId1"/>
    </p:custDataLst>
    <p:extLst>
      <p:ext uri="{BB962C8B-B14F-4D97-AF65-F5344CB8AC3E}">
        <p14:creationId xmlns:p14="http://schemas.microsoft.com/office/powerpoint/2010/main" val="339753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anim calcmode="lin" valueType="num">
                                      <p:cBhvr additive="base">
                                        <p:cTn id="1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anim calcmode="lin" valueType="num">
                                      <p:cBhvr additive="base">
                                        <p:cTn id="1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anim calcmode="lin" valueType="num">
                                      <p:cBhvr additive="base">
                                        <p:cTn id="23"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8" end="18"/>
                                            </p:txEl>
                                          </p:spTgt>
                                        </p:tgtEl>
                                        <p:attrNameLst>
                                          <p:attrName>style.visibility</p:attrName>
                                        </p:attrNameLst>
                                      </p:cBhvr>
                                      <p:to>
                                        <p:strVal val="visible"/>
                                      </p:to>
                                    </p:set>
                                    <p:anim calcmode="lin" valueType="num">
                                      <p:cBhvr additive="base">
                                        <p:cTn id="27"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9" end="19"/>
                                            </p:txEl>
                                          </p:spTgt>
                                        </p:tgtEl>
                                        <p:attrNameLst>
                                          <p:attrName>style.visibility</p:attrName>
                                        </p:attrNameLst>
                                      </p:cBhvr>
                                      <p:to>
                                        <p:strVal val="visible"/>
                                      </p:to>
                                    </p:set>
                                    <p:anim calcmode="lin" valueType="num">
                                      <p:cBhvr additive="base">
                                        <p:cTn id="31"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 calcmode="lin" valueType="num">
                                      <p:cBhvr additive="base">
                                        <p:cTn id="3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anim calcmode="lin" valueType="num">
                                      <p:cBhvr additive="base">
                                        <p:cTn id="4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 calcmode="lin" valueType="num">
                                      <p:cBhvr additive="base">
                                        <p:cTn id="4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 calcmode="lin" valueType="num">
                                      <p:cBhvr additive="base">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xEl>
                                              <p:pRg st="7" end="7"/>
                                            </p:txEl>
                                          </p:spTgt>
                                        </p:tgtEl>
                                        <p:attrNameLst>
                                          <p:attrName>style.visibility</p:attrName>
                                        </p:attrNameLst>
                                      </p:cBhvr>
                                      <p:to>
                                        <p:strVal val="visible"/>
                                      </p:to>
                                    </p:set>
                                    <p:anim calcmode="lin" valueType="num">
                                      <p:cBhvr additive="base">
                                        <p:cTn id="5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xEl>
                                              <p:pRg st="8" end="8"/>
                                            </p:txEl>
                                          </p:spTgt>
                                        </p:tgtEl>
                                        <p:attrNameLst>
                                          <p:attrName>style.visibility</p:attrName>
                                        </p:attrNameLst>
                                      </p:cBhvr>
                                      <p:to>
                                        <p:strVal val="visible"/>
                                      </p:to>
                                    </p:set>
                                    <p:anim calcmode="lin" valueType="num">
                                      <p:cBhvr additive="base">
                                        <p:cTn id="57"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035" y="154177"/>
            <a:ext cx="11400103" cy="621530"/>
          </a:xfrm>
        </p:spPr>
        <p:txBody>
          <a:bodyPr/>
          <a:lstStyle/>
          <a:p>
            <a:r>
              <a:rPr lang="en-US" dirty="0" smtClean="0"/>
              <a:t>Incremental build - workflow</a:t>
            </a:r>
            <a:endParaRPr lang="en-US" dirty="0"/>
          </a:p>
        </p:txBody>
      </p:sp>
      <p:sp>
        <p:nvSpPr>
          <p:cNvPr id="7" name="Bent-Up Arrow 6"/>
          <p:cNvSpPr/>
          <p:nvPr/>
        </p:nvSpPr>
        <p:spPr>
          <a:xfrm rot="5400000">
            <a:off x="2454451" y="2651006"/>
            <a:ext cx="503714" cy="52983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2136887" y="1820863"/>
            <a:ext cx="894500" cy="826852"/>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89122" rIns="62174" bIns="175647" numCol="1" spcCol="1270" anchor="ctr" anchorCtr="0">
            <a:noAutofit/>
          </a:bodyPr>
          <a:lstStyle/>
          <a:p>
            <a:pPr algn="ctr" defTabSz="725353">
              <a:lnSpc>
                <a:spcPct val="90000"/>
              </a:lnSpc>
              <a:spcBef>
                <a:spcPct val="0"/>
              </a:spcBef>
              <a:spcAft>
                <a:spcPct val="35000"/>
              </a:spcAft>
            </a:pPr>
            <a:r>
              <a:rPr lang="en-US" sz="1632" dirty="0">
                <a:solidFill>
                  <a:srgbClr val="FFFFFF"/>
                </a:solidFill>
              </a:rPr>
              <a:t>CIL</a:t>
            </a:r>
          </a:p>
        </p:txBody>
      </p:sp>
      <p:sp>
        <p:nvSpPr>
          <p:cNvPr id="9" name="Rectangle 8"/>
          <p:cNvSpPr/>
          <p:nvPr/>
        </p:nvSpPr>
        <p:spPr>
          <a:xfrm>
            <a:off x="4673192" y="1980836"/>
            <a:ext cx="752991" cy="5538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Bent-Up Arrow 9"/>
          <p:cNvSpPr/>
          <p:nvPr/>
        </p:nvSpPr>
        <p:spPr>
          <a:xfrm rot="5400000">
            <a:off x="3414259" y="3478689"/>
            <a:ext cx="581548" cy="662073"/>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4073447" y="3596666"/>
            <a:ext cx="964311" cy="685258"/>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90593" rIns="62174" bIns="176383" numCol="1" spcCol="1270" anchor="ctr" anchorCtr="0">
            <a:noAutofit/>
          </a:bodyPr>
          <a:lstStyle/>
          <a:p>
            <a:pPr algn="ctr" defTabSz="725353">
              <a:lnSpc>
                <a:spcPct val="90000"/>
              </a:lnSpc>
              <a:spcBef>
                <a:spcPct val="0"/>
              </a:spcBef>
              <a:spcAft>
                <a:spcPct val="35000"/>
              </a:spcAft>
            </a:pPr>
            <a:r>
              <a:rPr lang="en-US" sz="1632" dirty="0">
                <a:solidFill>
                  <a:srgbClr val="FFFFFF"/>
                </a:solidFill>
              </a:rPr>
              <a:t>.</a:t>
            </a:r>
            <a:r>
              <a:rPr lang="en-US" sz="1632" dirty="0" err="1">
                <a:solidFill>
                  <a:srgbClr val="FFFFFF"/>
                </a:solidFill>
              </a:rPr>
              <a:t>obj</a:t>
            </a:r>
            <a:endParaRPr lang="en-US" sz="1632" dirty="0">
              <a:solidFill>
                <a:srgbClr val="FFFFFF"/>
              </a:solidFill>
            </a:endParaRPr>
          </a:p>
        </p:txBody>
      </p:sp>
      <p:sp>
        <p:nvSpPr>
          <p:cNvPr id="14" name="Freeform 13"/>
          <p:cNvSpPr/>
          <p:nvPr/>
        </p:nvSpPr>
        <p:spPr>
          <a:xfrm>
            <a:off x="3063131" y="2741778"/>
            <a:ext cx="946004" cy="714327"/>
          </a:xfrm>
          <a:custGeom>
            <a:avLst/>
            <a:gdLst>
              <a:gd name="connsiteX0" fmla="*/ 0 w 927539"/>
              <a:gd name="connsiteY0" fmla="*/ 116754 h 700384"/>
              <a:gd name="connsiteX1" fmla="*/ 116754 w 927539"/>
              <a:gd name="connsiteY1" fmla="*/ 0 h 700384"/>
              <a:gd name="connsiteX2" fmla="*/ 810785 w 927539"/>
              <a:gd name="connsiteY2" fmla="*/ 0 h 700384"/>
              <a:gd name="connsiteX3" fmla="*/ 927539 w 927539"/>
              <a:gd name="connsiteY3" fmla="*/ 116754 h 700384"/>
              <a:gd name="connsiteX4" fmla="*/ 927539 w 927539"/>
              <a:gd name="connsiteY4" fmla="*/ 583630 h 700384"/>
              <a:gd name="connsiteX5" fmla="*/ 810785 w 927539"/>
              <a:gd name="connsiteY5" fmla="*/ 700384 h 700384"/>
              <a:gd name="connsiteX6" fmla="*/ 116754 w 927539"/>
              <a:gd name="connsiteY6" fmla="*/ 700384 h 700384"/>
              <a:gd name="connsiteX7" fmla="*/ 0 w 927539"/>
              <a:gd name="connsiteY7" fmla="*/ 583630 h 700384"/>
              <a:gd name="connsiteX8" fmla="*/ 0 w 927539"/>
              <a:gd name="connsiteY8" fmla="*/ 116754 h 70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539" h="700384">
                <a:moveTo>
                  <a:pt x="0" y="116754"/>
                </a:moveTo>
                <a:cubicBezTo>
                  <a:pt x="0" y="52273"/>
                  <a:pt x="52273" y="0"/>
                  <a:pt x="116754" y="0"/>
                </a:cubicBezTo>
                <a:lnTo>
                  <a:pt x="810785" y="0"/>
                </a:lnTo>
                <a:cubicBezTo>
                  <a:pt x="875266" y="0"/>
                  <a:pt x="927539" y="52273"/>
                  <a:pt x="927539" y="116754"/>
                </a:cubicBezTo>
                <a:lnTo>
                  <a:pt x="927539" y="583630"/>
                </a:lnTo>
                <a:cubicBezTo>
                  <a:pt x="927539" y="648111"/>
                  <a:pt x="875266" y="700384"/>
                  <a:pt x="810785" y="700384"/>
                </a:cubicBezTo>
                <a:lnTo>
                  <a:pt x="116754" y="700384"/>
                </a:lnTo>
                <a:cubicBezTo>
                  <a:pt x="52273" y="700384"/>
                  <a:pt x="0" y="648111"/>
                  <a:pt x="0" y="583630"/>
                </a:cubicBezTo>
                <a:lnTo>
                  <a:pt x="0" y="1167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050" tIns="97050" rIns="97050" bIns="97050" numCol="1" spcCol="1270" anchor="ctr" anchorCtr="0">
            <a:noAutofit/>
          </a:bodyPr>
          <a:lstStyle/>
          <a:p>
            <a:pPr algn="ctr" defTabSz="725353">
              <a:lnSpc>
                <a:spcPct val="90000"/>
              </a:lnSpc>
              <a:spcBef>
                <a:spcPct val="0"/>
              </a:spcBef>
              <a:spcAft>
                <a:spcPct val="35000"/>
              </a:spcAft>
            </a:pPr>
            <a:r>
              <a:rPr lang="en-US" sz="1632" dirty="0">
                <a:solidFill>
                  <a:srgbClr val="FFFFFF"/>
                </a:solidFill>
              </a:rPr>
              <a:t>c2.dll</a:t>
            </a:r>
          </a:p>
        </p:txBody>
      </p:sp>
      <p:sp>
        <p:nvSpPr>
          <p:cNvPr id="15" name="Rectangle 14"/>
          <p:cNvSpPr/>
          <p:nvPr/>
        </p:nvSpPr>
        <p:spPr>
          <a:xfrm>
            <a:off x="6321908" y="3495997"/>
            <a:ext cx="712021" cy="5538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ight Arrow 15"/>
          <p:cNvSpPr/>
          <p:nvPr/>
        </p:nvSpPr>
        <p:spPr>
          <a:xfrm rot="5400000">
            <a:off x="4299197" y="4381239"/>
            <a:ext cx="437121" cy="422316"/>
          </a:xfrm>
          <a:prstGeom prst="right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Rectangle 17"/>
          <p:cNvSpPr/>
          <p:nvPr/>
        </p:nvSpPr>
        <p:spPr>
          <a:xfrm>
            <a:off x="7139639" y="4151779"/>
            <a:ext cx="712021" cy="5538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Bent-Up Arrow 18"/>
          <p:cNvSpPr/>
          <p:nvPr/>
        </p:nvSpPr>
        <p:spPr>
          <a:xfrm rot="5400000">
            <a:off x="4424580" y="5499328"/>
            <a:ext cx="581548" cy="662073"/>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4073451" y="4840138"/>
            <a:ext cx="978986" cy="685258"/>
          </a:xfrm>
          <a:custGeom>
            <a:avLst/>
            <a:gdLst>
              <a:gd name="connsiteX0" fmla="*/ 0 w 959877"/>
              <a:gd name="connsiteY0" fmla="*/ 112003 h 671883"/>
              <a:gd name="connsiteX1" fmla="*/ 112003 w 959877"/>
              <a:gd name="connsiteY1" fmla="*/ 0 h 671883"/>
              <a:gd name="connsiteX2" fmla="*/ 847874 w 959877"/>
              <a:gd name="connsiteY2" fmla="*/ 0 h 671883"/>
              <a:gd name="connsiteX3" fmla="*/ 959877 w 959877"/>
              <a:gd name="connsiteY3" fmla="*/ 112003 h 671883"/>
              <a:gd name="connsiteX4" fmla="*/ 959877 w 959877"/>
              <a:gd name="connsiteY4" fmla="*/ 559880 h 671883"/>
              <a:gd name="connsiteX5" fmla="*/ 847874 w 959877"/>
              <a:gd name="connsiteY5" fmla="*/ 671883 h 671883"/>
              <a:gd name="connsiteX6" fmla="*/ 112003 w 959877"/>
              <a:gd name="connsiteY6" fmla="*/ 671883 h 671883"/>
              <a:gd name="connsiteX7" fmla="*/ 0 w 959877"/>
              <a:gd name="connsiteY7" fmla="*/ 559880 h 671883"/>
              <a:gd name="connsiteX8" fmla="*/ 0 w 959877"/>
              <a:gd name="connsiteY8" fmla="*/ 112003 h 6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877" h="671883">
                <a:moveTo>
                  <a:pt x="0" y="112003"/>
                </a:moveTo>
                <a:cubicBezTo>
                  <a:pt x="0" y="50145"/>
                  <a:pt x="50145" y="0"/>
                  <a:pt x="112003" y="0"/>
                </a:cubicBezTo>
                <a:lnTo>
                  <a:pt x="847874" y="0"/>
                </a:lnTo>
                <a:cubicBezTo>
                  <a:pt x="909732" y="0"/>
                  <a:pt x="959877" y="50145"/>
                  <a:pt x="959877" y="112003"/>
                </a:cubicBezTo>
                <a:lnTo>
                  <a:pt x="959877" y="559880"/>
                </a:lnTo>
                <a:cubicBezTo>
                  <a:pt x="959877" y="621738"/>
                  <a:pt x="909732" y="671883"/>
                  <a:pt x="847874" y="671883"/>
                </a:cubicBezTo>
                <a:lnTo>
                  <a:pt x="112003" y="671883"/>
                </a:lnTo>
                <a:cubicBezTo>
                  <a:pt x="50145" y="671883"/>
                  <a:pt x="0" y="621738"/>
                  <a:pt x="0" y="559880"/>
                </a:cubicBezTo>
                <a:lnTo>
                  <a:pt x="0" y="1120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32" tIns="95632" rIns="95632" bIns="95632" numCol="1" spcCol="1270" anchor="ctr" anchorCtr="0">
            <a:noAutofit/>
          </a:bodyPr>
          <a:lstStyle/>
          <a:p>
            <a:pPr algn="ctr" defTabSz="725353">
              <a:lnSpc>
                <a:spcPct val="90000"/>
              </a:lnSpc>
              <a:spcBef>
                <a:spcPct val="0"/>
              </a:spcBef>
              <a:spcAft>
                <a:spcPct val="35000"/>
              </a:spcAft>
            </a:pPr>
            <a:r>
              <a:rPr lang="en-US" sz="1632" dirty="0">
                <a:solidFill>
                  <a:srgbClr val="FFFFFF"/>
                </a:solidFill>
              </a:rPr>
              <a:t>link.exe</a:t>
            </a:r>
          </a:p>
        </p:txBody>
      </p:sp>
      <p:sp>
        <p:nvSpPr>
          <p:cNvPr id="21" name="Rectangle 20"/>
          <p:cNvSpPr/>
          <p:nvPr/>
        </p:nvSpPr>
        <p:spPr>
          <a:xfrm>
            <a:off x="7940878" y="4849337"/>
            <a:ext cx="712021" cy="5538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Freeform 21"/>
          <p:cNvSpPr/>
          <p:nvPr/>
        </p:nvSpPr>
        <p:spPr>
          <a:xfrm>
            <a:off x="5083773" y="5539589"/>
            <a:ext cx="978986" cy="685258"/>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90593" rIns="62174" bIns="176383" numCol="1" spcCol="1270" anchor="ctr" anchorCtr="0">
            <a:noAutofit/>
          </a:bodyPr>
          <a:lstStyle/>
          <a:p>
            <a:pPr algn="ctr" defTabSz="725353">
              <a:lnSpc>
                <a:spcPct val="90000"/>
              </a:lnSpc>
              <a:spcBef>
                <a:spcPct val="0"/>
              </a:spcBef>
              <a:spcAft>
                <a:spcPct val="35000"/>
              </a:spcAft>
            </a:pPr>
            <a:r>
              <a:rPr lang="en-US" sz="1632" dirty="0">
                <a:solidFill>
                  <a:srgbClr val="FFFFFF"/>
                </a:solidFill>
              </a:rPr>
              <a:t>exe/</a:t>
            </a:r>
            <a:r>
              <a:rPr lang="en-US" sz="1632" dirty="0" err="1">
                <a:solidFill>
                  <a:srgbClr val="FFFFFF"/>
                </a:solidFill>
              </a:rPr>
              <a:t>dll</a:t>
            </a:r>
            <a:endParaRPr lang="en-US" sz="1632" dirty="0">
              <a:solidFill>
                <a:srgbClr val="FFFFFF"/>
              </a:solidFill>
            </a:endParaRPr>
          </a:p>
        </p:txBody>
      </p:sp>
      <p:sp>
        <p:nvSpPr>
          <p:cNvPr id="56" name="TextBox 55"/>
          <p:cNvSpPr txBox="1"/>
          <p:nvPr/>
        </p:nvSpPr>
        <p:spPr>
          <a:xfrm>
            <a:off x="3373996" y="2098357"/>
            <a:ext cx="1299196" cy="414353"/>
          </a:xfrm>
          <a:prstGeom prst="rect">
            <a:avLst/>
          </a:prstGeom>
          <a:noFill/>
        </p:spPr>
        <p:txBody>
          <a:bodyPr wrap="square" rtlCol="0">
            <a:spAutoFit/>
          </a:bodyPr>
          <a:lstStyle/>
          <a:p>
            <a:pPr defTabSz="930860"/>
            <a:r>
              <a:rPr lang="en-US" sz="2040" dirty="0">
                <a:solidFill>
                  <a:srgbClr val="FFFFFF"/>
                </a:solidFill>
                <a:latin typeface="Calibri" panose="020F0502020204030204" pitchFamily="34" charset="0"/>
              </a:rPr>
              <a:t>Full Build</a:t>
            </a:r>
          </a:p>
        </p:txBody>
      </p:sp>
      <p:sp>
        <p:nvSpPr>
          <p:cNvPr id="57" name="TextBox 56"/>
          <p:cNvSpPr txBox="1"/>
          <p:nvPr/>
        </p:nvSpPr>
        <p:spPr>
          <a:xfrm>
            <a:off x="7256960" y="2118949"/>
            <a:ext cx="2217992" cy="414353"/>
          </a:xfrm>
          <a:prstGeom prst="rect">
            <a:avLst/>
          </a:prstGeom>
          <a:noFill/>
        </p:spPr>
        <p:txBody>
          <a:bodyPr wrap="square" rtlCol="0">
            <a:spAutoFit/>
          </a:bodyPr>
          <a:lstStyle/>
          <a:p>
            <a:pPr defTabSz="930860"/>
            <a:r>
              <a:rPr lang="en-US" sz="2040" dirty="0">
                <a:solidFill>
                  <a:srgbClr val="FFFFFF"/>
                </a:solidFill>
                <a:latin typeface="Calibri" panose="020F0502020204030204" pitchFamily="34" charset="0"/>
                <a:cs typeface="Calibri" panose="020F0502020204030204" pitchFamily="34" charset="0"/>
              </a:rPr>
              <a:t>Incremental Build</a:t>
            </a:r>
          </a:p>
        </p:txBody>
      </p:sp>
      <p:grpSp>
        <p:nvGrpSpPr>
          <p:cNvPr id="4" name="Group 3"/>
          <p:cNvGrpSpPr/>
          <p:nvPr/>
        </p:nvGrpSpPr>
        <p:grpSpPr>
          <a:xfrm>
            <a:off x="2176956" y="1744662"/>
            <a:ext cx="10324143" cy="4901146"/>
            <a:chOff x="2176956" y="1744662"/>
            <a:chExt cx="10324143" cy="4901146"/>
          </a:xfrm>
        </p:grpSpPr>
        <p:sp>
          <p:nvSpPr>
            <p:cNvPr id="13" name="Up Arrow 12"/>
            <p:cNvSpPr/>
            <p:nvPr/>
          </p:nvSpPr>
          <p:spPr>
            <a:xfrm rot="5400000">
              <a:off x="4277868" y="2692793"/>
              <a:ext cx="368334" cy="777169"/>
            </a:xfrm>
            <a:prstGeom prst="up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8" name="Right Arrow 57"/>
            <p:cNvSpPr/>
            <p:nvPr/>
          </p:nvSpPr>
          <p:spPr>
            <a:xfrm>
              <a:off x="5985087" y="3113638"/>
              <a:ext cx="855305" cy="228209"/>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endParaRPr lang="en-US" sz="1836">
                <a:solidFill>
                  <a:srgbClr val="FFFFFF"/>
                </a:solidFill>
              </a:endParaRPr>
            </a:p>
          </p:txBody>
        </p:sp>
        <p:sp>
          <p:nvSpPr>
            <p:cNvPr id="59" name="TextBox 58"/>
            <p:cNvSpPr txBox="1"/>
            <p:nvPr/>
          </p:nvSpPr>
          <p:spPr>
            <a:xfrm>
              <a:off x="2176956" y="6239543"/>
              <a:ext cx="4255380" cy="406265"/>
            </a:xfrm>
            <a:prstGeom prst="rect">
              <a:avLst/>
            </a:prstGeom>
            <a:noFill/>
          </p:spPr>
          <p:txBody>
            <a:bodyPr wrap="square" rtlCol="0">
              <a:spAutoFit/>
            </a:bodyPr>
            <a:lstStyle/>
            <a:p>
              <a:pPr defTabSz="930860"/>
              <a:r>
                <a:rPr lang="en-US" sz="2040" dirty="0">
                  <a:solidFill>
                    <a:srgbClr val="FFFFFF"/>
                  </a:solidFill>
                  <a:latin typeface="Calibri" panose="020F0502020204030204" pitchFamily="34" charset="0"/>
                </a:rPr>
                <a:t>IPDB = Incremental Program Database</a:t>
              </a:r>
            </a:p>
          </p:txBody>
        </p:sp>
        <p:sp>
          <p:nvSpPr>
            <p:cNvPr id="17" name="Freeform 16"/>
            <p:cNvSpPr/>
            <p:nvPr/>
          </p:nvSpPr>
          <p:spPr>
            <a:xfrm>
              <a:off x="4906845" y="2747581"/>
              <a:ext cx="978986" cy="685258"/>
            </a:xfrm>
            <a:custGeom>
              <a:avLst/>
              <a:gdLst>
                <a:gd name="connsiteX0" fmla="*/ 0 w 959877"/>
                <a:gd name="connsiteY0" fmla="*/ 112003 h 671883"/>
                <a:gd name="connsiteX1" fmla="*/ 112003 w 959877"/>
                <a:gd name="connsiteY1" fmla="*/ 0 h 671883"/>
                <a:gd name="connsiteX2" fmla="*/ 847874 w 959877"/>
                <a:gd name="connsiteY2" fmla="*/ 0 h 671883"/>
                <a:gd name="connsiteX3" fmla="*/ 959877 w 959877"/>
                <a:gd name="connsiteY3" fmla="*/ 112003 h 671883"/>
                <a:gd name="connsiteX4" fmla="*/ 959877 w 959877"/>
                <a:gd name="connsiteY4" fmla="*/ 559880 h 671883"/>
                <a:gd name="connsiteX5" fmla="*/ 847874 w 959877"/>
                <a:gd name="connsiteY5" fmla="*/ 671883 h 671883"/>
                <a:gd name="connsiteX6" fmla="*/ 112003 w 959877"/>
                <a:gd name="connsiteY6" fmla="*/ 671883 h 671883"/>
                <a:gd name="connsiteX7" fmla="*/ 0 w 959877"/>
                <a:gd name="connsiteY7" fmla="*/ 559880 h 671883"/>
                <a:gd name="connsiteX8" fmla="*/ 0 w 959877"/>
                <a:gd name="connsiteY8" fmla="*/ 112003 h 6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877" h="671883">
                  <a:moveTo>
                    <a:pt x="0" y="112003"/>
                  </a:moveTo>
                  <a:cubicBezTo>
                    <a:pt x="0" y="50145"/>
                    <a:pt x="50145" y="0"/>
                    <a:pt x="112003" y="0"/>
                  </a:cubicBezTo>
                  <a:lnTo>
                    <a:pt x="847874" y="0"/>
                  </a:lnTo>
                  <a:cubicBezTo>
                    <a:pt x="909732" y="0"/>
                    <a:pt x="959877" y="50145"/>
                    <a:pt x="959877" y="112003"/>
                  </a:cubicBezTo>
                  <a:lnTo>
                    <a:pt x="959877" y="559880"/>
                  </a:lnTo>
                  <a:cubicBezTo>
                    <a:pt x="959877" y="621738"/>
                    <a:pt x="909732" y="671883"/>
                    <a:pt x="847874" y="671883"/>
                  </a:cubicBezTo>
                  <a:lnTo>
                    <a:pt x="112003" y="671883"/>
                  </a:lnTo>
                  <a:cubicBezTo>
                    <a:pt x="50145" y="671883"/>
                    <a:pt x="0" y="621738"/>
                    <a:pt x="0" y="559880"/>
                  </a:cubicBezTo>
                  <a:lnTo>
                    <a:pt x="0" y="11200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632" tIns="95632" rIns="95632" bIns="95632" numCol="1" spcCol="1270" anchor="ctr" anchorCtr="0">
              <a:noAutofit/>
            </a:bodyPr>
            <a:lstStyle/>
            <a:p>
              <a:pPr algn="ctr" defTabSz="725353">
                <a:lnSpc>
                  <a:spcPct val="90000"/>
                </a:lnSpc>
                <a:spcBef>
                  <a:spcPct val="0"/>
                </a:spcBef>
                <a:spcAft>
                  <a:spcPct val="35000"/>
                </a:spcAft>
              </a:pPr>
              <a:r>
                <a:rPr lang="en-US" sz="1632" dirty="0">
                  <a:solidFill>
                    <a:srgbClr val="FFFFFF"/>
                  </a:solidFill>
                </a:rPr>
                <a:t>IPDB</a:t>
              </a:r>
            </a:p>
          </p:txBody>
        </p:sp>
        <p:grpSp>
          <p:nvGrpSpPr>
            <p:cNvPr id="40" name="Group 39"/>
            <p:cNvGrpSpPr/>
            <p:nvPr/>
          </p:nvGrpSpPr>
          <p:grpSpPr>
            <a:xfrm>
              <a:off x="5985087" y="1744662"/>
              <a:ext cx="6516012" cy="4477793"/>
              <a:chOff x="539635" y="1674936"/>
              <a:chExt cx="6388827" cy="4390392"/>
            </a:xfrm>
          </p:grpSpPr>
          <p:sp>
            <p:nvSpPr>
              <p:cNvPr id="41" name="Bent-Up Arrow 40"/>
              <p:cNvSpPr/>
              <p:nvPr/>
            </p:nvSpPr>
            <p:spPr>
              <a:xfrm rot="5400000">
                <a:off x="889028" y="2539970"/>
                <a:ext cx="417828" cy="51948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Freeform 41"/>
              <p:cNvSpPr/>
              <p:nvPr/>
            </p:nvSpPr>
            <p:spPr>
              <a:xfrm>
                <a:off x="539635" y="1674936"/>
                <a:ext cx="877040" cy="899834"/>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89122" rIns="62174" bIns="175647" numCol="1" spcCol="1270" anchor="ctr" anchorCtr="0">
                <a:noAutofit/>
              </a:bodyPr>
              <a:lstStyle/>
              <a:p>
                <a:pPr algn="ctr" defTabSz="725353">
                  <a:lnSpc>
                    <a:spcPct val="90000"/>
                  </a:lnSpc>
                  <a:spcBef>
                    <a:spcPct val="0"/>
                  </a:spcBef>
                  <a:spcAft>
                    <a:spcPct val="35000"/>
                  </a:spcAft>
                </a:pPr>
                <a:endParaRPr lang="en-US" sz="1632" dirty="0" smtClean="0">
                  <a:solidFill>
                    <a:srgbClr val="FFFFFF"/>
                  </a:solidFill>
                </a:endParaRPr>
              </a:p>
              <a:p>
                <a:pPr algn="ctr" defTabSz="725353">
                  <a:lnSpc>
                    <a:spcPct val="90000"/>
                  </a:lnSpc>
                  <a:spcBef>
                    <a:spcPct val="0"/>
                  </a:spcBef>
                  <a:spcAft>
                    <a:spcPct val="35000"/>
                  </a:spcAft>
                </a:pPr>
                <a:r>
                  <a:rPr lang="en-US" sz="1400" dirty="0" smtClean="0">
                    <a:solidFill>
                      <a:srgbClr val="FFFFFF"/>
                    </a:solidFill>
                  </a:rPr>
                  <a:t>Edited</a:t>
                </a:r>
                <a:endParaRPr lang="en-US" sz="1400" dirty="0">
                  <a:solidFill>
                    <a:srgbClr val="FFFFFF"/>
                  </a:solidFill>
                </a:endParaRPr>
              </a:p>
              <a:p>
                <a:pPr algn="ctr" defTabSz="725353">
                  <a:lnSpc>
                    <a:spcPct val="90000"/>
                  </a:lnSpc>
                  <a:spcBef>
                    <a:spcPct val="0"/>
                  </a:spcBef>
                  <a:spcAft>
                    <a:spcPct val="35000"/>
                  </a:spcAft>
                </a:pPr>
                <a:r>
                  <a:rPr lang="en-US" sz="1400" dirty="0">
                    <a:solidFill>
                      <a:srgbClr val="FFFFFF"/>
                    </a:solidFill>
                  </a:rPr>
                  <a:t>CIL</a:t>
                </a:r>
              </a:p>
            </p:txBody>
          </p:sp>
          <p:sp>
            <p:nvSpPr>
              <p:cNvPr id="43" name="Rectangle 42"/>
              <p:cNvSpPr/>
              <p:nvPr/>
            </p:nvSpPr>
            <p:spPr>
              <a:xfrm>
                <a:off x="3026434" y="1920908"/>
                <a:ext cx="738293" cy="5430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Bent-Up Arrow 43"/>
              <p:cNvSpPr/>
              <p:nvPr/>
            </p:nvSpPr>
            <p:spPr>
              <a:xfrm rot="5400000">
                <a:off x="1917717" y="3423663"/>
                <a:ext cx="570197" cy="64915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5" name="Freeform 44"/>
              <p:cNvSpPr/>
              <p:nvPr/>
            </p:nvSpPr>
            <p:spPr>
              <a:xfrm>
                <a:off x="2553688" y="3511413"/>
                <a:ext cx="945489" cy="671883"/>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90593" rIns="62174" bIns="176383" numCol="1" spcCol="1270" anchor="ctr" anchorCtr="0">
                <a:noAutofit/>
              </a:bodyPr>
              <a:lstStyle/>
              <a:p>
                <a:pPr algn="ctr" defTabSz="725353">
                  <a:lnSpc>
                    <a:spcPct val="90000"/>
                  </a:lnSpc>
                  <a:spcBef>
                    <a:spcPct val="0"/>
                  </a:spcBef>
                  <a:spcAft>
                    <a:spcPct val="35000"/>
                  </a:spcAft>
                </a:pPr>
                <a:r>
                  <a:rPr lang="en-US" sz="1632" dirty="0">
                    <a:solidFill>
                      <a:srgbClr val="FFFFFF"/>
                    </a:solidFill>
                  </a:rPr>
                  <a:t>.</a:t>
                </a:r>
                <a:r>
                  <a:rPr lang="en-US" sz="1632" dirty="0" err="1">
                    <a:solidFill>
                      <a:srgbClr val="FFFFFF"/>
                    </a:solidFill>
                  </a:rPr>
                  <a:t>obj</a:t>
                </a:r>
                <a:endParaRPr lang="en-US" sz="1632" dirty="0">
                  <a:solidFill>
                    <a:srgbClr val="FFFFFF"/>
                  </a:solidFill>
                </a:endParaRPr>
              </a:p>
            </p:txBody>
          </p:sp>
          <p:sp>
            <p:nvSpPr>
              <p:cNvPr id="46" name="Up Arrow 45"/>
              <p:cNvSpPr/>
              <p:nvPr/>
            </p:nvSpPr>
            <p:spPr>
              <a:xfrm rot="5400000">
                <a:off x="2638827" y="2618969"/>
                <a:ext cx="361145" cy="762000"/>
              </a:xfrm>
              <a:prstGeom prst="up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7" name="Freeform 46"/>
              <p:cNvSpPr/>
              <p:nvPr/>
            </p:nvSpPr>
            <p:spPr>
              <a:xfrm>
                <a:off x="1447800" y="2666998"/>
                <a:ext cx="927539" cy="700384"/>
              </a:xfrm>
              <a:custGeom>
                <a:avLst/>
                <a:gdLst>
                  <a:gd name="connsiteX0" fmla="*/ 0 w 927539"/>
                  <a:gd name="connsiteY0" fmla="*/ 116754 h 700384"/>
                  <a:gd name="connsiteX1" fmla="*/ 116754 w 927539"/>
                  <a:gd name="connsiteY1" fmla="*/ 0 h 700384"/>
                  <a:gd name="connsiteX2" fmla="*/ 810785 w 927539"/>
                  <a:gd name="connsiteY2" fmla="*/ 0 h 700384"/>
                  <a:gd name="connsiteX3" fmla="*/ 927539 w 927539"/>
                  <a:gd name="connsiteY3" fmla="*/ 116754 h 700384"/>
                  <a:gd name="connsiteX4" fmla="*/ 927539 w 927539"/>
                  <a:gd name="connsiteY4" fmla="*/ 583630 h 700384"/>
                  <a:gd name="connsiteX5" fmla="*/ 810785 w 927539"/>
                  <a:gd name="connsiteY5" fmla="*/ 700384 h 700384"/>
                  <a:gd name="connsiteX6" fmla="*/ 116754 w 927539"/>
                  <a:gd name="connsiteY6" fmla="*/ 700384 h 700384"/>
                  <a:gd name="connsiteX7" fmla="*/ 0 w 927539"/>
                  <a:gd name="connsiteY7" fmla="*/ 583630 h 700384"/>
                  <a:gd name="connsiteX8" fmla="*/ 0 w 927539"/>
                  <a:gd name="connsiteY8" fmla="*/ 116754 h 70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539" h="700384">
                    <a:moveTo>
                      <a:pt x="0" y="116754"/>
                    </a:moveTo>
                    <a:cubicBezTo>
                      <a:pt x="0" y="52273"/>
                      <a:pt x="52273" y="0"/>
                      <a:pt x="116754" y="0"/>
                    </a:cubicBezTo>
                    <a:lnTo>
                      <a:pt x="810785" y="0"/>
                    </a:lnTo>
                    <a:cubicBezTo>
                      <a:pt x="875266" y="0"/>
                      <a:pt x="927539" y="52273"/>
                      <a:pt x="927539" y="116754"/>
                    </a:cubicBezTo>
                    <a:lnTo>
                      <a:pt x="927539" y="583630"/>
                    </a:lnTo>
                    <a:cubicBezTo>
                      <a:pt x="927539" y="648111"/>
                      <a:pt x="875266" y="700384"/>
                      <a:pt x="810785" y="700384"/>
                    </a:cubicBezTo>
                    <a:lnTo>
                      <a:pt x="116754" y="700384"/>
                    </a:lnTo>
                    <a:cubicBezTo>
                      <a:pt x="52273" y="700384"/>
                      <a:pt x="0" y="648111"/>
                      <a:pt x="0" y="583630"/>
                    </a:cubicBezTo>
                    <a:lnTo>
                      <a:pt x="0" y="1167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050" tIns="97050" rIns="97050" bIns="97050" numCol="1" spcCol="1270" anchor="ctr" anchorCtr="0">
                <a:noAutofit/>
              </a:bodyPr>
              <a:lstStyle/>
              <a:p>
                <a:pPr algn="ctr" defTabSz="725353">
                  <a:lnSpc>
                    <a:spcPct val="90000"/>
                  </a:lnSpc>
                  <a:spcBef>
                    <a:spcPct val="0"/>
                  </a:spcBef>
                  <a:spcAft>
                    <a:spcPct val="35000"/>
                  </a:spcAft>
                </a:pPr>
                <a:r>
                  <a:rPr lang="en-US" sz="1632" dirty="0">
                    <a:solidFill>
                      <a:srgbClr val="FFFFFF"/>
                    </a:solidFill>
                  </a:rPr>
                  <a:t>c2.dll</a:t>
                </a:r>
              </a:p>
            </p:txBody>
          </p:sp>
          <p:sp>
            <p:nvSpPr>
              <p:cNvPr id="48" name="Rectangle 47"/>
              <p:cNvSpPr/>
              <p:nvPr/>
            </p:nvSpPr>
            <p:spPr>
              <a:xfrm>
                <a:off x="4642969" y="3406495"/>
                <a:ext cx="698123" cy="5430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ight Arrow 48"/>
              <p:cNvSpPr/>
              <p:nvPr/>
            </p:nvSpPr>
            <p:spPr>
              <a:xfrm rot="5400000">
                <a:off x="2822350" y="4274458"/>
                <a:ext cx="428589" cy="414073"/>
              </a:xfrm>
              <a:prstGeom prst="right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0" name="Freeform 49"/>
              <p:cNvSpPr/>
              <p:nvPr/>
            </p:nvSpPr>
            <p:spPr>
              <a:xfrm>
                <a:off x="3255527" y="2672687"/>
                <a:ext cx="959877" cy="671883"/>
              </a:xfrm>
              <a:custGeom>
                <a:avLst/>
                <a:gdLst>
                  <a:gd name="connsiteX0" fmla="*/ 0 w 959877"/>
                  <a:gd name="connsiteY0" fmla="*/ 112003 h 671883"/>
                  <a:gd name="connsiteX1" fmla="*/ 112003 w 959877"/>
                  <a:gd name="connsiteY1" fmla="*/ 0 h 671883"/>
                  <a:gd name="connsiteX2" fmla="*/ 847874 w 959877"/>
                  <a:gd name="connsiteY2" fmla="*/ 0 h 671883"/>
                  <a:gd name="connsiteX3" fmla="*/ 959877 w 959877"/>
                  <a:gd name="connsiteY3" fmla="*/ 112003 h 671883"/>
                  <a:gd name="connsiteX4" fmla="*/ 959877 w 959877"/>
                  <a:gd name="connsiteY4" fmla="*/ 559880 h 671883"/>
                  <a:gd name="connsiteX5" fmla="*/ 847874 w 959877"/>
                  <a:gd name="connsiteY5" fmla="*/ 671883 h 671883"/>
                  <a:gd name="connsiteX6" fmla="*/ 112003 w 959877"/>
                  <a:gd name="connsiteY6" fmla="*/ 671883 h 671883"/>
                  <a:gd name="connsiteX7" fmla="*/ 0 w 959877"/>
                  <a:gd name="connsiteY7" fmla="*/ 559880 h 671883"/>
                  <a:gd name="connsiteX8" fmla="*/ 0 w 959877"/>
                  <a:gd name="connsiteY8" fmla="*/ 112003 h 6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877" h="671883">
                    <a:moveTo>
                      <a:pt x="0" y="112003"/>
                    </a:moveTo>
                    <a:cubicBezTo>
                      <a:pt x="0" y="50145"/>
                      <a:pt x="50145" y="0"/>
                      <a:pt x="112003" y="0"/>
                    </a:cubicBezTo>
                    <a:lnTo>
                      <a:pt x="847874" y="0"/>
                    </a:lnTo>
                    <a:cubicBezTo>
                      <a:pt x="909732" y="0"/>
                      <a:pt x="959877" y="50145"/>
                      <a:pt x="959877" y="112003"/>
                    </a:cubicBezTo>
                    <a:lnTo>
                      <a:pt x="959877" y="559880"/>
                    </a:lnTo>
                    <a:cubicBezTo>
                      <a:pt x="959877" y="621738"/>
                      <a:pt x="909732" y="671883"/>
                      <a:pt x="847874" y="671883"/>
                    </a:cubicBezTo>
                    <a:lnTo>
                      <a:pt x="112003" y="671883"/>
                    </a:lnTo>
                    <a:cubicBezTo>
                      <a:pt x="50145" y="671883"/>
                      <a:pt x="0" y="621738"/>
                      <a:pt x="0" y="559880"/>
                    </a:cubicBezTo>
                    <a:lnTo>
                      <a:pt x="0" y="11200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632" tIns="95632" rIns="95632" bIns="95632" numCol="1" spcCol="1270" anchor="ctr" anchorCtr="0">
                <a:noAutofit/>
              </a:bodyPr>
              <a:lstStyle/>
              <a:p>
                <a:pPr algn="ctr" defTabSz="725353">
                  <a:lnSpc>
                    <a:spcPct val="90000"/>
                  </a:lnSpc>
                  <a:spcBef>
                    <a:spcPct val="0"/>
                  </a:spcBef>
                  <a:spcAft>
                    <a:spcPct val="35000"/>
                  </a:spcAft>
                </a:pPr>
                <a:r>
                  <a:rPr lang="en-US" sz="1632" dirty="0">
                    <a:solidFill>
                      <a:srgbClr val="FFFFFF"/>
                    </a:solidFill>
                  </a:rPr>
                  <a:t>IPDB</a:t>
                </a:r>
              </a:p>
            </p:txBody>
          </p:sp>
          <p:sp>
            <p:nvSpPr>
              <p:cNvPr id="51" name="Rectangle 50"/>
              <p:cNvSpPr/>
              <p:nvPr/>
            </p:nvSpPr>
            <p:spPr>
              <a:xfrm>
                <a:off x="5444739" y="4049477"/>
                <a:ext cx="698123" cy="5430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Bent-Up Arrow 51"/>
              <p:cNvSpPr/>
              <p:nvPr/>
            </p:nvSpPr>
            <p:spPr>
              <a:xfrm rot="5400000">
                <a:off x="3065910" y="5370724"/>
                <a:ext cx="570197" cy="64915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3" name="Freeform 52"/>
              <p:cNvSpPr/>
              <p:nvPr/>
            </p:nvSpPr>
            <p:spPr>
              <a:xfrm>
                <a:off x="2601131" y="4724400"/>
                <a:ext cx="959877" cy="671883"/>
              </a:xfrm>
              <a:custGeom>
                <a:avLst/>
                <a:gdLst>
                  <a:gd name="connsiteX0" fmla="*/ 0 w 959877"/>
                  <a:gd name="connsiteY0" fmla="*/ 112003 h 671883"/>
                  <a:gd name="connsiteX1" fmla="*/ 112003 w 959877"/>
                  <a:gd name="connsiteY1" fmla="*/ 0 h 671883"/>
                  <a:gd name="connsiteX2" fmla="*/ 847874 w 959877"/>
                  <a:gd name="connsiteY2" fmla="*/ 0 h 671883"/>
                  <a:gd name="connsiteX3" fmla="*/ 959877 w 959877"/>
                  <a:gd name="connsiteY3" fmla="*/ 112003 h 671883"/>
                  <a:gd name="connsiteX4" fmla="*/ 959877 w 959877"/>
                  <a:gd name="connsiteY4" fmla="*/ 559880 h 671883"/>
                  <a:gd name="connsiteX5" fmla="*/ 847874 w 959877"/>
                  <a:gd name="connsiteY5" fmla="*/ 671883 h 671883"/>
                  <a:gd name="connsiteX6" fmla="*/ 112003 w 959877"/>
                  <a:gd name="connsiteY6" fmla="*/ 671883 h 671883"/>
                  <a:gd name="connsiteX7" fmla="*/ 0 w 959877"/>
                  <a:gd name="connsiteY7" fmla="*/ 559880 h 671883"/>
                  <a:gd name="connsiteX8" fmla="*/ 0 w 959877"/>
                  <a:gd name="connsiteY8" fmla="*/ 112003 h 6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877" h="671883">
                    <a:moveTo>
                      <a:pt x="0" y="112003"/>
                    </a:moveTo>
                    <a:cubicBezTo>
                      <a:pt x="0" y="50145"/>
                      <a:pt x="50145" y="0"/>
                      <a:pt x="112003" y="0"/>
                    </a:cubicBezTo>
                    <a:lnTo>
                      <a:pt x="847874" y="0"/>
                    </a:lnTo>
                    <a:cubicBezTo>
                      <a:pt x="909732" y="0"/>
                      <a:pt x="959877" y="50145"/>
                      <a:pt x="959877" y="112003"/>
                    </a:cubicBezTo>
                    <a:lnTo>
                      <a:pt x="959877" y="559880"/>
                    </a:lnTo>
                    <a:cubicBezTo>
                      <a:pt x="959877" y="621738"/>
                      <a:pt x="909732" y="671883"/>
                      <a:pt x="847874" y="671883"/>
                    </a:cubicBezTo>
                    <a:lnTo>
                      <a:pt x="112003" y="671883"/>
                    </a:lnTo>
                    <a:cubicBezTo>
                      <a:pt x="50145" y="671883"/>
                      <a:pt x="0" y="621738"/>
                      <a:pt x="0" y="559880"/>
                    </a:cubicBezTo>
                    <a:lnTo>
                      <a:pt x="0" y="1120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632" tIns="95632" rIns="95632" bIns="95632" numCol="1" spcCol="1270" anchor="ctr" anchorCtr="0">
                <a:noAutofit/>
              </a:bodyPr>
              <a:lstStyle/>
              <a:p>
                <a:pPr algn="ctr" defTabSz="725353">
                  <a:lnSpc>
                    <a:spcPct val="90000"/>
                  </a:lnSpc>
                  <a:spcBef>
                    <a:spcPct val="0"/>
                  </a:spcBef>
                  <a:spcAft>
                    <a:spcPct val="35000"/>
                  </a:spcAft>
                </a:pPr>
                <a:r>
                  <a:rPr lang="en-US" sz="1632" dirty="0">
                    <a:solidFill>
                      <a:srgbClr val="FFFFFF"/>
                    </a:solidFill>
                  </a:rPr>
                  <a:t>link.exe</a:t>
                </a:r>
              </a:p>
            </p:txBody>
          </p:sp>
          <p:sp>
            <p:nvSpPr>
              <p:cNvPr id="54" name="Rectangle 53"/>
              <p:cNvSpPr/>
              <p:nvPr/>
            </p:nvSpPr>
            <p:spPr>
              <a:xfrm>
                <a:off x="6230339" y="4733419"/>
                <a:ext cx="698123" cy="5430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Freeform 54"/>
              <p:cNvSpPr/>
              <p:nvPr/>
            </p:nvSpPr>
            <p:spPr>
              <a:xfrm>
                <a:off x="3683092" y="5393445"/>
                <a:ext cx="959877" cy="671883"/>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3334"/>
                      <a:pt x="5000" y="3334"/>
                    </a:cubicBezTo>
                    <a:cubicBezTo>
                      <a:pt x="2239" y="3334"/>
                      <a:pt x="0" y="2588"/>
                      <a:pt x="0" y="1667"/>
                    </a:cubicBezTo>
                  </a:path>
                  <a:path w="10000" h="10000" fill="none">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4" tIns="290593" rIns="62174" bIns="176383" numCol="1" spcCol="1270" anchor="ctr" anchorCtr="0">
                <a:noAutofit/>
              </a:bodyPr>
              <a:lstStyle/>
              <a:p>
                <a:pPr algn="ctr" defTabSz="725353">
                  <a:lnSpc>
                    <a:spcPct val="90000"/>
                  </a:lnSpc>
                  <a:spcBef>
                    <a:spcPct val="0"/>
                  </a:spcBef>
                  <a:spcAft>
                    <a:spcPct val="35000"/>
                  </a:spcAft>
                </a:pPr>
                <a:r>
                  <a:rPr lang="en-US" sz="1632" dirty="0">
                    <a:solidFill>
                      <a:srgbClr val="FFFFFF"/>
                    </a:solidFill>
                  </a:rPr>
                  <a:t>exe/</a:t>
                </a:r>
                <a:r>
                  <a:rPr lang="en-US" sz="1632" dirty="0" err="1">
                    <a:solidFill>
                      <a:srgbClr val="FFFFFF"/>
                    </a:solidFill>
                  </a:rPr>
                  <a:t>dll</a:t>
                </a:r>
                <a:endParaRPr lang="en-US" sz="1632" dirty="0">
                  <a:solidFill>
                    <a:srgbClr val="FFFFFF"/>
                  </a:solidFill>
                </a:endParaRPr>
              </a:p>
            </p:txBody>
          </p:sp>
        </p:grpSp>
        <p:sp>
          <p:nvSpPr>
            <p:cNvPr id="5" name="Bent-Up Arrow 4"/>
            <p:cNvSpPr/>
            <p:nvPr/>
          </p:nvSpPr>
          <p:spPr>
            <a:xfrm>
              <a:off x="5083773" y="3518951"/>
              <a:ext cx="2173187" cy="530902"/>
            </a:xfrm>
            <a:prstGeom prst="bentUpArrow">
              <a:avLst>
                <a:gd name="adj1" fmla="val 23432"/>
                <a:gd name="adj2" fmla="val 25000"/>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30860"/>
              <a:endParaRPr lang="en-US" sz="1836">
                <a:solidFill>
                  <a:srgbClr val="FFFFFF"/>
                </a:solidFill>
              </a:endParaRPr>
            </a:p>
          </p:txBody>
        </p:sp>
      </p:grpSp>
    </p:spTree>
    <p:extLst>
      <p:ext uri="{BB962C8B-B14F-4D97-AF65-F5344CB8AC3E}">
        <p14:creationId xmlns:p14="http://schemas.microsoft.com/office/powerpoint/2010/main" val="358847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179642" y="5326067"/>
          <a:ext cx="8229601" cy="1958469"/>
        </p:xfrm>
        <a:graphic>
          <a:graphicData uri="http://schemas.openxmlformats.org/drawingml/2006/table">
            <a:tbl>
              <a:tblPr firstRow="1" bandRow="1">
                <a:tableStyleId>{5C22544A-7EE6-4342-B048-85BDC9FD1C3A}</a:tableStyleId>
              </a:tblPr>
              <a:tblGrid>
                <a:gridCol w="1435320"/>
                <a:gridCol w="930784"/>
                <a:gridCol w="678515"/>
                <a:gridCol w="626321"/>
                <a:gridCol w="713054"/>
                <a:gridCol w="791857"/>
                <a:gridCol w="788358"/>
                <a:gridCol w="901959"/>
                <a:gridCol w="1363433"/>
              </a:tblGrid>
              <a:tr h="373041">
                <a:tc>
                  <a:txBody>
                    <a:bodyPr/>
                    <a:lstStyle/>
                    <a:p>
                      <a:r>
                        <a:rPr lang="en-US" sz="1800" dirty="0" smtClean="0"/>
                        <a:t>Benchmark</a:t>
                      </a:r>
                      <a:endParaRPr lang="en-US" sz="1800" dirty="0"/>
                    </a:p>
                  </a:txBody>
                  <a:tcPr marL="93274" marR="93274" marT="46630" marB="46630"/>
                </a:tc>
                <a:tc gridSpan="4">
                  <a:txBody>
                    <a:bodyPr/>
                    <a:lstStyle/>
                    <a:p>
                      <a:r>
                        <a:rPr lang="en-US" sz="1800" dirty="0" smtClean="0"/>
                        <a:t>VS2013</a:t>
                      </a:r>
                      <a:r>
                        <a:rPr lang="en-US" sz="1800" baseline="0" dirty="0" smtClean="0"/>
                        <a:t> RTM</a:t>
                      </a:r>
                      <a:endParaRPr lang="en-US" sz="1800" dirty="0"/>
                    </a:p>
                  </a:txBody>
                  <a:tcPr marL="93274" marR="93274" marT="46630" marB="4663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VS2015</a:t>
                      </a:r>
                    </a:p>
                  </a:txBody>
                  <a:tcPr marL="93274" marR="93274" marT="46630" marB="46630"/>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64238">
                <a:tc>
                  <a:txBody>
                    <a:bodyPr/>
                    <a:lstStyle/>
                    <a:p>
                      <a:r>
                        <a:rPr lang="en-US" sz="1100" dirty="0" smtClean="0"/>
                        <a:t>(sec)</a:t>
                      </a:r>
                      <a:endParaRPr lang="en-US" sz="1100" dirty="0"/>
                    </a:p>
                  </a:txBody>
                  <a:tcPr marL="93274" marR="93274" marT="46630" marB="46630"/>
                </a:tc>
                <a:tc>
                  <a:txBody>
                    <a:bodyPr/>
                    <a:lstStyle/>
                    <a:p>
                      <a:r>
                        <a:rPr lang="en-US" sz="1100" dirty="0" smtClean="0"/>
                        <a:t>E2E</a:t>
                      </a:r>
                      <a:endParaRPr lang="en-US" sz="1100" dirty="0"/>
                    </a:p>
                  </a:txBody>
                  <a:tcPr marL="93274" marR="93274" marT="46630" marB="46630"/>
                </a:tc>
                <a:tc>
                  <a:txBody>
                    <a:bodyPr/>
                    <a:lstStyle/>
                    <a:p>
                      <a:r>
                        <a:rPr lang="en-US" sz="1100" dirty="0" smtClean="0"/>
                        <a:t>FE</a:t>
                      </a:r>
                      <a:endParaRPr lang="en-US" sz="1100" dirty="0"/>
                    </a:p>
                  </a:txBody>
                  <a:tcPr marL="93274" marR="93274" marT="46630" marB="46630"/>
                </a:tc>
                <a:tc>
                  <a:txBody>
                    <a:bodyPr/>
                    <a:lstStyle/>
                    <a:p>
                      <a:r>
                        <a:rPr lang="en-US" sz="1100" dirty="0" smtClean="0"/>
                        <a:t>BE</a:t>
                      </a:r>
                      <a:endParaRPr lang="en-US" sz="1100" dirty="0"/>
                    </a:p>
                  </a:txBody>
                  <a:tcPr marL="93274" marR="93274" marT="46630" marB="46630"/>
                </a:tc>
                <a:tc>
                  <a:txBody>
                    <a:bodyPr/>
                    <a:lstStyle/>
                    <a:p>
                      <a:r>
                        <a:rPr lang="en-US" sz="1100" dirty="0" smtClean="0"/>
                        <a:t>Link</a:t>
                      </a:r>
                      <a:endParaRPr lang="en-US" sz="1100" dirty="0"/>
                    </a:p>
                  </a:txBody>
                  <a:tcPr marL="93274" marR="93274" marT="46630" marB="46630"/>
                </a:tc>
                <a:tc>
                  <a:txBody>
                    <a:bodyPr/>
                    <a:lstStyle/>
                    <a:p>
                      <a:r>
                        <a:rPr lang="en-US" sz="1100" dirty="0" smtClean="0"/>
                        <a:t>E2E</a:t>
                      </a:r>
                      <a:endParaRPr lang="en-US" sz="1100" dirty="0"/>
                    </a:p>
                  </a:txBody>
                  <a:tcPr marL="93274" marR="93274" marT="46630" marB="46630"/>
                </a:tc>
                <a:tc>
                  <a:txBody>
                    <a:bodyPr/>
                    <a:lstStyle/>
                    <a:p>
                      <a:r>
                        <a:rPr lang="en-US" sz="1100" dirty="0" smtClean="0"/>
                        <a:t>FE</a:t>
                      </a:r>
                      <a:endParaRPr lang="en-US" sz="1100" dirty="0"/>
                    </a:p>
                  </a:txBody>
                  <a:tcPr marL="93274" marR="93274" marT="46630" marB="46630"/>
                </a:tc>
                <a:tc>
                  <a:txBody>
                    <a:bodyPr/>
                    <a:lstStyle/>
                    <a:p>
                      <a:r>
                        <a:rPr lang="en-US" sz="1100" dirty="0" smtClean="0"/>
                        <a:t>BE</a:t>
                      </a:r>
                      <a:endParaRPr lang="en-US" sz="1100" dirty="0"/>
                    </a:p>
                  </a:txBody>
                  <a:tcPr marL="93274" marR="93274" marT="46630" marB="46630"/>
                </a:tc>
                <a:tc>
                  <a:txBody>
                    <a:bodyPr/>
                    <a:lstStyle/>
                    <a:p>
                      <a:r>
                        <a:rPr lang="en-US" sz="1100" dirty="0" smtClean="0"/>
                        <a:t>Link</a:t>
                      </a:r>
                      <a:endParaRPr lang="en-US" sz="1100" dirty="0"/>
                    </a:p>
                  </a:txBody>
                  <a:tcPr marL="93274" marR="93274" marT="46630" marB="46630"/>
                </a:tc>
              </a:tr>
              <a:tr h="264238">
                <a:tc>
                  <a:txBody>
                    <a:bodyPr/>
                    <a:lstStyle/>
                    <a:p>
                      <a:r>
                        <a:rPr lang="en-US" sz="1100" dirty="0" smtClean="0"/>
                        <a:t>Chrome (ILK)</a:t>
                      </a:r>
                      <a:endParaRPr lang="en-US" sz="1100" dirty="0"/>
                    </a:p>
                  </a:txBody>
                  <a:tcPr marL="93274" marR="93274" marT="46630" marB="46630"/>
                </a:tc>
                <a:tc>
                  <a:txBody>
                    <a:bodyPr/>
                    <a:lstStyle/>
                    <a:p>
                      <a:r>
                        <a:rPr lang="en-US" sz="1100" dirty="0" smtClean="0"/>
                        <a:t>228.5</a:t>
                      </a:r>
                      <a:r>
                        <a:rPr lang="en-US" sz="1100" baseline="0" dirty="0" smtClean="0"/>
                        <a:t> </a:t>
                      </a:r>
                      <a:endParaRPr lang="en-US" sz="1100" dirty="0"/>
                    </a:p>
                  </a:txBody>
                  <a:tcPr marL="93274" marR="93274" marT="46630" marB="46630"/>
                </a:tc>
                <a:tc>
                  <a:txBody>
                    <a:bodyPr/>
                    <a:lstStyle/>
                    <a:p>
                      <a:r>
                        <a:rPr lang="en-US" sz="1100" dirty="0" smtClean="0"/>
                        <a:t>3</a:t>
                      </a:r>
                      <a:endParaRPr lang="en-US" sz="1100" dirty="0"/>
                    </a:p>
                  </a:txBody>
                  <a:tcPr marL="93274" marR="93274" marT="46630" marB="46630"/>
                </a:tc>
                <a:tc>
                  <a:txBody>
                    <a:bodyPr/>
                    <a:lstStyle/>
                    <a:p>
                      <a:r>
                        <a:rPr lang="en-US" sz="1100" dirty="0" smtClean="0"/>
                        <a:t>0.1</a:t>
                      </a:r>
                      <a:endParaRPr lang="en-US" sz="1100" dirty="0"/>
                    </a:p>
                  </a:txBody>
                  <a:tcPr marL="93274" marR="93274" marT="46630" marB="46630"/>
                </a:tc>
                <a:tc>
                  <a:txBody>
                    <a:bodyPr/>
                    <a:lstStyle/>
                    <a:p>
                      <a:r>
                        <a:rPr lang="en-US" sz="1100" dirty="0" smtClean="0"/>
                        <a:t> 225</a:t>
                      </a:r>
                      <a:endParaRPr lang="en-US" sz="1100" dirty="0"/>
                    </a:p>
                  </a:txBody>
                  <a:tcPr marL="93274" marR="93274" marT="46630" marB="46630"/>
                </a:tc>
                <a:tc>
                  <a:txBody>
                    <a:bodyPr/>
                    <a:lstStyle/>
                    <a:p>
                      <a:r>
                        <a:rPr lang="en-US" sz="1100" dirty="0" smtClean="0"/>
                        <a:t>13.6</a:t>
                      </a:r>
                      <a:endParaRPr lang="en-US" sz="1100" dirty="0"/>
                    </a:p>
                  </a:txBody>
                  <a:tcPr marL="93274" marR="93274" marT="46630" marB="46630"/>
                </a:tc>
                <a:tc>
                  <a:txBody>
                    <a:bodyPr/>
                    <a:lstStyle/>
                    <a:p>
                      <a:r>
                        <a:rPr lang="en-US" sz="1100" dirty="0" smtClean="0"/>
                        <a:t>3.1</a:t>
                      </a:r>
                      <a:endParaRPr lang="en-US" sz="1100" dirty="0"/>
                    </a:p>
                  </a:txBody>
                  <a:tcPr marL="93274" marR="93274" marT="46630" marB="46630"/>
                </a:tc>
                <a:tc>
                  <a:txBody>
                    <a:bodyPr/>
                    <a:lstStyle/>
                    <a:p>
                      <a:r>
                        <a:rPr lang="en-US" sz="1100" dirty="0" smtClean="0"/>
                        <a:t>0.1</a:t>
                      </a:r>
                      <a:endParaRPr lang="en-US" sz="1100" dirty="0"/>
                    </a:p>
                  </a:txBody>
                  <a:tcPr marL="93274" marR="93274" marT="46630" marB="46630"/>
                </a:tc>
                <a:tc>
                  <a:txBody>
                    <a:bodyPr/>
                    <a:lstStyle/>
                    <a:p>
                      <a:r>
                        <a:rPr lang="en-US" sz="1100" dirty="0" smtClean="0"/>
                        <a:t>10</a:t>
                      </a:r>
                      <a:endParaRPr lang="en-US" sz="1100" dirty="0"/>
                    </a:p>
                  </a:txBody>
                  <a:tcPr marL="93274" marR="93274" marT="46630" marB="46630"/>
                </a:tc>
              </a:tr>
              <a:tr h="264238">
                <a:tc>
                  <a:txBody>
                    <a:bodyPr/>
                    <a:lstStyle/>
                    <a:p>
                      <a:r>
                        <a:rPr lang="en-US" sz="1100" dirty="0" err="1" smtClean="0"/>
                        <a:t>Chome</a:t>
                      </a:r>
                      <a:r>
                        <a:rPr lang="en-US" sz="1100" dirty="0" smtClean="0"/>
                        <a:t> (F)</a:t>
                      </a:r>
                      <a:endParaRPr lang="en-US" sz="1100" dirty="0"/>
                    </a:p>
                  </a:txBody>
                  <a:tcPr marL="93274" marR="93274" marT="46630" marB="46630"/>
                </a:tc>
                <a:tc>
                  <a:txBody>
                    <a:bodyPr/>
                    <a:lstStyle/>
                    <a:p>
                      <a:r>
                        <a:rPr lang="en-US" sz="1100" dirty="0" smtClean="0"/>
                        <a:t>1023.5</a:t>
                      </a:r>
                      <a:endParaRPr lang="en-US" sz="1100" dirty="0"/>
                    </a:p>
                  </a:txBody>
                  <a:tcPr marL="93274" marR="93274" marT="46630" marB="46630"/>
                </a:tc>
                <a:tc>
                  <a:txBody>
                    <a:bodyPr/>
                    <a:lstStyle/>
                    <a:p>
                      <a:r>
                        <a:rPr lang="en-US" sz="1100" dirty="0" smtClean="0"/>
                        <a:t>9</a:t>
                      </a:r>
                      <a:endParaRPr lang="en-US" sz="1100" dirty="0"/>
                    </a:p>
                  </a:txBody>
                  <a:tcPr marL="93274" marR="93274" marT="46630" marB="46630"/>
                </a:tc>
                <a:tc>
                  <a:txBody>
                    <a:bodyPr/>
                    <a:lstStyle/>
                    <a:p>
                      <a:r>
                        <a:rPr lang="en-US" sz="1100" dirty="0" smtClean="0"/>
                        <a:t>0.5</a:t>
                      </a:r>
                      <a:endParaRPr lang="en-US" sz="1100" dirty="0"/>
                    </a:p>
                  </a:txBody>
                  <a:tcPr marL="93274" marR="93274" marT="46630" marB="46630"/>
                </a:tc>
                <a:tc>
                  <a:txBody>
                    <a:bodyPr/>
                    <a:lstStyle/>
                    <a:p>
                      <a:r>
                        <a:rPr lang="en-US" sz="1100" dirty="0" smtClean="0"/>
                        <a:t>1014</a:t>
                      </a:r>
                      <a:endParaRPr lang="en-US" sz="1100" dirty="0"/>
                    </a:p>
                  </a:txBody>
                  <a:tcPr marL="93274" marR="93274" marT="46630" marB="46630"/>
                </a:tc>
                <a:tc>
                  <a:txBody>
                    <a:bodyPr/>
                    <a:lstStyle/>
                    <a:p>
                      <a:r>
                        <a:rPr lang="en-US" sz="1100" dirty="0" smtClean="0"/>
                        <a:t>499.7</a:t>
                      </a:r>
                      <a:endParaRPr lang="en-US" sz="1100" dirty="0"/>
                    </a:p>
                  </a:txBody>
                  <a:tcPr marL="93274" marR="93274" marT="46630" marB="46630"/>
                </a:tc>
                <a:tc>
                  <a:txBody>
                    <a:bodyPr/>
                    <a:lstStyle/>
                    <a:p>
                      <a:r>
                        <a:rPr lang="en-US" sz="1100" dirty="0" smtClean="0"/>
                        <a:t>9.2</a:t>
                      </a:r>
                      <a:endParaRPr lang="en-US" sz="1100" dirty="0"/>
                    </a:p>
                  </a:txBody>
                  <a:tcPr marL="93274" marR="93274" marT="46630" marB="46630"/>
                </a:tc>
                <a:tc>
                  <a:txBody>
                    <a:bodyPr/>
                    <a:lstStyle/>
                    <a:p>
                      <a:r>
                        <a:rPr lang="en-US" sz="1100" dirty="0" smtClean="0"/>
                        <a:t>0.5</a:t>
                      </a:r>
                      <a:endParaRPr lang="en-US" sz="1100" dirty="0"/>
                    </a:p>
                  </a:txBody>
                  <a:tcPr marL="93274" marR="93274" marT="46630" marB="46630"/>
                </a:tc>
                <a:tc>
                  <a:txBody>
                    <a:bodyPr/>
                    <a:lstStyle/>
                    <a:p>
                      <a:r>
                        <a:rPr lang="en-US" sz="1100" dirty="0" smtClean="0"/>
                        <a:t>490 </a:t>
                      </a:r>
                      <a:endParaRPr lang="en-US" sz="1100" dirty="0"/>
                    </a:p>
                  </a:txBody>
                  <a:tcPr marL="93274" marR="93274" marT="46630" marB="46630"/>
                </a:tc>
              </a:tr>
              <a:tr h="264238">
                <a:tc>
                  <a:txBody>
                    <a:bodyPr/>
                    <a:lstStyle/>
                    <a:p>
                      <a:r>
                        <a:rPr lang="en-US" sz="1100" dirty="0" smtClean="0"/>
                        <a:t>Ogre3D</a:t>
                      </a:r>
                      <a:endParaRPr lang="en-US" sz="1100" dirty="0"/>
                    </a:p>
                  </a:txBody>
                  <a:tcPr marL="93274" marR="93274" marT="46630" marB="46630"/>
                </a:tc>
                <a:tc>
                  <a:txBody>
                    <a:bodyPr/>
                    <a:lstStyle/>
                    <a:p>
                      <a:r>
                        <a:rPr lang="en-US" sz="1100" dirty="0" smtClean="0"/>
                        <a:t>34</a:t>
                      </a:r>
                      <a:endParaRPr lang="en-US" sz="1100" dirty="0"/>
                    </a:p>
                  </a:txBody>
                  <a:tcPr marL="93274" marR="93274" marT="46630" marB="46630"/>
                </a:tc>
                <a:tc>
                  <a:txBody>
                    <a:bodyPr/>
                    <a:lstStyle/>
                    <a:p>
                      <a:r>
                        <a:rPr lang="en-US" sz="1100" dirty="0" smtClean="0"/>
                        <a:t>0.3</a:t>
                      </a:r>
                      <a:endParaRPr lang="en-US" sz="1100" dirty="0"/>
                    </a:p>
                  </a:txBody>
                  <a:tcPr marL="93274" marR="93274" marT="46630" marB="46630"/>
                </a:tc>
                <a:tc>
                  <a:txBody>
                    <a:bodyPr/>
                    <a:lstStyle/>
                    <a:p>
                      <a:r>
                        <a:rPr lang="en-US" sz="1100" dirty="0" smtClean="0"/>
                        <a:t>0.02</a:t>
                      </a:r>
                      <a:endParaRPr lang="en-US" sz="1100" dirty="0"/>
                    </a:p>
                  </a:txBody>
                  <a:tcPr marL="93274" marR="93274" marT="46630" marB="46630"/>
                </a:tc>
                <a:tc>
                  <a:txBody>
                    <a:bodyPr/>
                    <a:lstStyle/>
                    <a:p>
                      <a:r>
                        <a:rPr lang="en-US" sz="1100" dirty="0" smtClean="0"/>
                        <a:t>72</a:t>
                      </a:r>
                      <a:endParaRPr lang="en-US" sz="1100" dirty="0"/>
                    </a:p>
                  </a:txBody>
                  <a:tcPr marL="93274" marR="93274" marT="46630" marB="46630"/>
                </a:tc>
                <a:tc>
                  <a:txBody>
                    <a:bodyPr/>
                    <a:lstStyle/>
                    <a:p>
                      <a:r>
                        <a:rPr lang="en-US" sz="1100" dirty="0" smtClean="0"/>
                        <a:t>18</a:t>
                      </a:r>
                      <a:endParaRPr lang="en-US" sz="1100" dirty="0"/>
                    </a:p>
                  </a:txBody>
                  <a:tcPr marL="93274" marR="93274" marT="46630" marB="46630"/>
                </a:tc>
                <a:tc>
                  <a:txBody>
                    <a:bodyPr/>
                    <a:lstStyle/>
                    <a:p>
                      <a:r>
                        <a:rPr lang="en-US" sz="1100" dirty="0" smtClean="0"/>
                        <a:t>0.3</a:t>
                      </a:r>
                      <a:endParaRPr lang="en-US" sz="1100" dirty="0"/>
                    </a:p>
                  </a:txBody>
                  <a:tcPr marL="93274" marR="93274" marT="46630" marB="46630"/>
                </a:tc>
                <a:tc>
                  <a:txBody>
                    <a:bodyPr/>
                    <a:lstStyle/>
                    <a:p>
                      <a:r>
                        <a:rPr lang="en-US" sz="1100" dirty="0" smtClean="0"/>
                        <a:t>0.02</a:t>
                      </a:r>
                      <a:endParaRPr lang="en-US" sz="1100" dirty="0"/>
                    </a:p>
                  </a:txBody>
                  <a:tcPr marL="93274" marR="93274" marT="46630" marB="46630"/>
                </a:tc>
                <a:tc>
                  <a:txBody>
                    <a:bodyPr/>
                    <a:lstStyle/>
                    <a:p>
                      <a:r>
                        <a:rPr lang="en-US" sz="1100" dirty="0" smtClean="0"/>
                        <a:t>31</a:t>
                      </a:r>
                      <a:endParaRPr lang="en-US" sz="1100" dirty="0"/>
                    </a:p>
                  </a:txBody>
                  <a:tcPr marL="93274" marR="93274" marT="46630" marB="46630"/>
                </a:tc>
              </a:tr>
              <a:tr h="264238">
                <a:tc>
                  <a:txBody>
                    <a:bodyPr/>
                    <a:lstStyle/>
                    <a:p>
                      <a:r>
                        <a:rPr lang="en-US" sz="1100" dirty="0" smtClean="0"/>
                        <a:t>Epoch </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620</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68</a:t>
                      </a:r>
                      <a:endParaRPr lang="en-US" sz="1100" dirty="0"/>
                    </a:p>
                  </a:txBody>
                  <a:tcPr marL="93274" marR="93274" marT="46630" marB="46630"/>
                </a:tc>
              </a:tr>
              <a:tr h="264238">
                <a:tc>
                  <a:txBody>
                    <a:bodyPr/>
                    <a:lstStyle/>
                    <a:p>
                      <a:r>
                        <a:rPr lang="en-US" sz="1100" dirty="0" smtClean="0"/>
                        <a:t>Auto7</a:t>
                      </a:r>
                      <a:endParaRPr lang="en-US" sz="1100" dirty="0"/>
                    </a:p>
                  </a:txBody>
                  <a:tcPr marL="93274" marR="93274" marT="46630" marB="46630"/>
                </a:tc>
                <a:tc>
                  <a:txBody>
                    <a:bodyPr/>
                    <a:lstStyle/>
                    <a:p>
                      <a:r>
                        <a:rPr lang="en-US" sz="1100" dirty="0" smtClean="0"/>
                        <a:t>1.08</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1.18</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c>
                  <a:txBody>
                    <a:bodyPr/>
                    <a:lstStyle/>
                    <a:p>
                      <a:r>
                        <a:rPr lang="en-US" sz="1100" dirty="0" smtClean="0"/>
                        <a:t>~</a:t>
                      </a:r>
                      <a:endParaRPr lang="en-US" sz="1100" dirty="0"/>
                    </a:p>
                  </a:txBody>
                  <a:tcPr marL="93274" marR="93274" marT="46630" marB="46630"/>
                </a:tc>
              </a:tr>
            </a:tbl>
          </a:graphicData>
        </a:graphic>
      </p:graphicFrame>
      <p:sp>
        <p:nvSpPr>
          <p:cNvPr id="5" name="Title 1"/>
          <p:cNvSpPr txBox="1">
            <a:spLocks/>
          </p:cNvSpPr>
          <p:nvPr/>
        </p:nvSpPr>
        <p:spPr>
          <a:xfrm>
            <a:off x="46037" y="-411649"/>
            <a:ext cx="9886998" cy="1351951"/>
          </a:xfrm>
          <a:prstGeom prst="rect">
            <a:avLst/>
          </a:prstGeom>
        </p:spPr>
        <p:txBody>
          <a:bodyPr vert="horz" lIns="93223" tIns="46613" rIns="93223" bIns="46613"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300" dirty="0" smtClean="0">
                <a:solidFill>
                  <a:srgbClr val="FFFFFF"/>
                </a:solidFill>
              </a:rPr>
              <a:t>Incremental scenarios (/O2) </a:t>
            </a:r>
            <a:endParaRPr lang="en-US" sz="3300" dirty="0">
              <a:solidFill>
                <a:srgbClr val="FFFFFF"/>
              </a:solidFill>
            </a:endParaRPr>
          </a:p>
        </p:txBody>
      </p:sp>
      <p:graphicFrame>
        <p:nvGraphicFramePr>
          <p:cNvPr id="10" name="Chart 9"/>
          <p:cNvGraphicFramePr>
            <a:graphicFrameLocks/>
          </p:cNvGraphicFramePr>
          <p:nvPr>
            <p:extLst/>
          </p:nvPr>
        </p:nvGraphicFramePr>
        <p:xfrm>
          <a:off x="503237" y="1135062"/>
          <a:ext cx="115062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661134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8703" y="1900399"/>
            <a:ext cx="10393615" cy="1504899"/>
          </a:xfrm>
          <a:prstGeom prst="rect">
            <a:avLst/>
          </a:prstGeom>
          <a:noFill/>
        </p:spPr>
        <p:txBody>
          <a:bodyPr wrap="none" rtlCol="0">
            <a:spAutoFit/>
          </a:bodyPr>
          <a:lstStyle/>
          <a:p>
            <a:pPr marL="291436" indent="-291436" defTabSz="930860">
              <a:buFont typeface="Arial" panose="020B0604020202020204" pitchFamily="34" charset="0"/>
              <a:buChar char="•"/>
            </a:pPr>
            <a:r>
              <a:rPr lang="en-US" sz="1836" dirty="0" smtClean="0">
                <a:solidFill>
                  <a:srgbClr val="FFFFFF"/>
                </a:solidFill>
              </a:rPr>
              <a:t>Linker spends a vast majority of time in creating PDB files</a:t>
            </a:r>
          </a:p>
          <a:p>
            <a:pPr marL="291436" indent="-291436" defTabSz="930860">
              <a:buFont typeface="Arial" panose="020B0604020202020204" pitchFamily="34" charset="0"/>
              <a:buChar char="•"/>
            </a:pPr>
            <a:r>
              <a:rPr lang="en-US" sz="1836" b="1" dirty="0" smtClean="0">
                <a:solidFill>
                  <a:srgbClr val="FFFFFF"/>
                </a:solidFill>
              </a:rPr>
              <a:t>/</a:t>
            </a:r>
            <a:r>
              <a:rPr lang="en-US" sz="1836" b="1" dirty="0" err="1" smtClean="0">
                <a:solidFill>
                  <a:srgbClr val="FFFFFF"/>
                </a:solidFill>
              </a:rPr>
              <a:t>debug:fastlink</a:t>
            </a:r>
            <a:r>
              <a:rPr lang="en-US" sz="1836" b="1" dirty="0" smtClean="0">
                <a:solidFill>
                  <a:srgbClr val="FFFFFF"/>
                </a:solidFill>
              </a:rPr>
              <a:t> </a:t>
            </a:r>
            <a:r>
              <a:rPr lang="en-US" sz="1836" dirty="0" smtClean="0">
                <a:solidFill>
                  <a:srgbClr val="FFFFFF"/>
                </a:solidFill>
              </a:rPr>
              <a:t>improves link speed </a:t>
            </a:r>
            <a:r>
              <a:rPr lang="en-US" sz="1836" b="1" dirty="0" smtClean="0">
                <a:solidFill>
                  <a:srgbClr val="FFFFFF"/>
                </a:solidFill>
              </a:rPr>
              <a:t>(2x on average)</a:t>
            </a:r>
            <a:r>
              <a:rPr lang="en-US" sz="1836" dirty="0" smtClean="0">
                <a:solidFill>
                  <a:srgbClr val="FFFFFF"/>
                </a:solidFill>
              </a:rPr>
              <a:t> by generating new format PDB’s. </a:t>
            </a:r>
          </a:p>
          <a:p>
            <a:pPr marL="291436" indent="-291436" defTabSz="930860">
              <a:buFont typeface="Arial" panose="020B0604020202020204" pitchFamily="34" charset="0"/>
              <a:buChar char="•"/>
            </a:pPr>
            <a:r>
              <a:rPr lang="en-US" sz="1836" dirty="0" smtClean="0">
                <a:solidFill>
                  <a:srgbClr val="FFFFFF"/>
                </a:solidFill>
              </a:rPr>
              <a:t>DIA </a:t>
            </a:r>
            <a:r>
              <a:rPr lang="en-US" sz="1836" dirty="0">
                <a:solidFill>
                  <a:srgbClr val="FFFFFF"/>
                </a:solidFill>
              </a:rPr>
              <a:t>API(s) used by debugger have been modified to provide a seamless debugging experience. </a:t>
            </a:r>
          </a:p>
          <a:p>
            <a:pPr marL="291436" indent="-291436" defTabSz="930860">
              <a:buFont typeface="Arial" panose="020B0604020202020204" pitchFamily="34" charset="0"/>
              <a:buChar char="•"/>
            </a:pPr>
            <a:endParaRPr lang="en-US" sz="1836" dirty="0">
              <a:solidFill>
                <a:srgbClr val="FFFFFF"/>
              </a:solidFill>
            </a:endParaRPr>
          </a:p>
          <a:p>
            <a:pPr defTabSz="930860"/>
            <a:endParaRPr lang="en-US" sz="1836" dirty="0">
              <a:solidFill>
                <a:srgbClr val="FFFFFF"/>
              </a:solidFill>
            </a:endParaRPr>
          </a:p>
        </p:txBody>
      </p:sp>
      <p:sp>
        <p:nvSpPr>
          <p:cNvPr id="7" name="Title 9"/>
          <p:cNvSpPr txBox="1">
            <a:spLocks/>
          </p:cNvSpPr>
          <p:nvPr/>
        </p:nvSpPr>
        <p:spPr>
          <a:xfrm>
            <a:off x="358703" y="330705"/>
            <a:ext cx="10724938" cy="1351952"/>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188F"/>
          </a:solidFill>
          <a:ln>
            <a:noFill/>
          </a:ln>
          <a:extLst/>
        </p:spPr>
        <p:txBody>
          <a:bodyPr vert="horz" wrap="square" lIns="186521" tIns="149217" rIns="186521" bIns="149217" numCol="1" rtlCol="0" anchor="ctr" anchorCtr="0" compatLnSpc="1">
            <a:prstTxWarp prst="textNoShape">
              <a:avLst/>
            </a:prstTxWarp>
            <a:noAutofit/>
          </a:bodyPr>
          <a:lstStyle>
            <a:lvl1pPr algn="l" defTabSz="932742" rtl="0" eaLnBrk="1" latinLnBrk="0" hangingPunct="1">
              <a:lnSpc>
                <a:spcPct val="95000"/>
              </a:lnSpc>
              <a:spcBef>
                <a:spcPct val="0"/>
              </a:spcBef>
              <a:buNone/>
              <a:defRPr lang="en-US" sz="4000" b="0" kern="1200" cap="none" spc="-102" baseline="0" dirty="0" smtClean="0">
                <a:ln w="3175">
                  <a:noFill/>
                </a:ln>
                <a:gradFill>
                  <a:gsLst>
                    <a:gs pos="0">
                      <a:srgbClr val="FFFFFF"/>
                    </a:gs>
                    <a:gs pos="100000">
                      <a:srgbClr val="FFFFFF"/>
                    </a:gs>
                  </a:gsLst>
                  <a:lin ang="5400000" scaled="0"/>
                </a:gradFill>
                <a:effectLst/>
                <a:latin typeface="Segoe UI Light"/>
                <a:ea typeface="ＭＳ Ｐゴシック" charset="0"/>
                <a:cs typeface="Segoe UI Light"/>
              </a:defRPr>
            </a:lvl1pPr>
          </a:lstStyle>
          <a:p>
            <a:pPr defTabSz="951304">
              <a:defRPr/>
            </a:pPr>
            <a:r>
              <a:rPr sz="4080" b="1" spc="-104"/>
              <a:t>/debug:fastlink</a:t>
            </a:r>
          </a:p>
        </p:txBody>
      </p:sp>
      <p:graphicFrame>
        <p:nvGraphicFramePr>
          <p:cNvPr id="9" name="Chart 8"/>
          <p:cNvGraphicFramePr>
            <a:graphicFrameLocks/>
          </p:cNvGraphicFramePr>
          <p:nvPr>
            <p:extLst/>
          </p:nvPr>
        </p:nvGraphicFramePr>
        <p:xfrm>
          <a:off x="518213" y="3344862"/>
          <a:ext cx="10729224" cy="32757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41635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22253" y="68262"/>
            <a:ext cx="12420587" cy="912813"/>
          </a:xfrm>
        </p:spPr>
        <p:txBody>
          <a:bodyPr/>
          <a:lstStyle/>
          <a:p>
            <a:r>
              <a:rPr lang="en-US" dirty="0" smtClean="0"/>
              <a:t>VS2015 compilers build Windows - every day! </a:t>
            </a:r>
            <a:br>
              <a:rPr lang="en-US" dirty="0" smtClean="0"/>
            </a:br>
            <a:endParaRPr lang="en-US" dirty="0"/>
          </a:p>
        </p:txBody>
      </p:sp>
      <p:sp>
        <p:nvSpPr>
          <p:cNvPr id="3" name="Down Arrow 2"/>
          <p:cNvSpPr/>
          <p:nvPr/>
        </p:nvSpPr>
        <p:spPr bwMode="auto">
          <a:xfrm>
            <a:off x="5456237" y="2963865"/>
            <a:ext cx="685800" cy="762000"/>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317" tIns="91317" rIns="34250" bIns="34250" rtlCol="0" anchor="t" anchorCtr="0"/>
          <a:lstStyle/>
          <a:p>
            <a:pPr algn="ctr" defTabSz="93115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638" y="1516062"/>
            <a:ext cx="5638161" cy="99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037640" y="1897062"/>
            <a:ext cx="1371600" cy="468913"/>
          </a:xfrm>
          <a:prstGeom prst="rect">
            <a:avLst/>
          </a:prstGeom>
          <a:noFill/>
        </p:spPr>
        <p:txBody>
          <a:bodyPr wrap="square" lIns="91317" tIns="45661" rIns="91317" bIns="45661" rtlCol="0">
            <a:spAutoFit/>
          </a:bodyPr>
          <a:lstStyle/>
          <a:p>
            <a:pPr defTabSz="930860"/>
            <a:r>
              <a:rPr lang="en-US" sz="2400" dirty="0">
                <a:gradFill>
                  <a:gsLst>
                    <a:gs pos="0">
                      <a:srgbClr val="FFFFFF"/>
                    </a:gs>
                    <a:gs pos="100000">
                      <a:srgbClr val="FFFFFF"/>
                    </a:gs>
                  </a:gsLst>
                  <a:lin ang="5400000" scaled="0"/>
                </a:gradFill>
              </a:rPr>
              <a:t>$87.7 B</a:t>
            </a:r>
          </a:p>
        </p:txBody>
      </p:sp>
      <p:sp>
        <p:nvSpPr>
          <p:cNvPr id="11" name="TextBox 10"/>
          <p:cNvSpPr txBox="1"/>
          <p:nvPr/>
        </p:nvSpPr>
        <p:spPr>
          <a:xfrm>
            <a:off x="9494837" y="5401430"/>
            <a:ext cx="1828800" cy="468913"/>
          </a:xfrm>
          <a:prstGeom prst="rect">
            <a:avLst/>
          </a:prstGeom>
          <a:noFill/>
        </p:spPr>
        <p:txBody>
          <a:bodyPr wrap="square" lIns="91317" tIns="45661" rIns="91317" bIns="45661" rtlCol="0">
            <a:spAutoFit/>
          </a:bodyPr>
          <a:lstStyle/>
          <a:p>
            <a:pPr defTabSz="930860"/>
            <a:r>
              <a:rPr lang="en-US" sz="2400" dirty="0">
                <a:gradFill>
                  <a:gsLst>
                    <a:gs pos="0">
                      <a:srgbClr val="FFFFFF"/>
                    </a:gs>
                    <a:gs pos="100000">
                      <a:srgbClr val="FFFFFF"/>
                    </a:gs>
                  </a:gsLst>
                  <a:lin ang="5400000" scaled="0"/>
                </a:gradFill>
              </a:rPr>
              <a:t>$100 .0B +</a:t>
            </a:r>
          </a:p>
        </p:txBody>
      </p:sp>
      <p:pic>
        <p:nvPicPr>
          <p:cNvPr id="8" name="Picture 4" descr="http://assets.cougar.nineentertainmentco.com.au/assets/TechLife/2012/06/06/1569/ivybridge_630x349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40" y="4173138"/>
            <a:ext cx="4434527" cy="245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0"/>
                                        </p:tgtEl>
                                        <p:attrNameLst>
                                          <p:attrName>ppt_w</p:attrName>
                                        </p:attrNameLst>
                                      </p:cBhvr>
                                      <p:tavLst>
                                        <p:tav tm="0">
                                          <p:val>
                                            <p:strVal val="ppt_w"/>
                                          </p:val>
                                        </p:tav>
                                        <p:tav tm="100000">
                                          <p:val>
                                            <p:fltVal val="0"/>
                                          </p:val>
                                        </p:tav>
                                      </p:tavLst>
                                    </p:anim>
                                    <p:anim calcmode="lin" valueType="num">
                                      <p:cBhvr>
                                        <p:cTn id="25" dur="500"/>
                                        <p:tgtEl>
                                          <p:spTgt spid="10"/>
                                        </p:tgtEl>
                                        <p:attrNameLst>
                                          <p:attrName>ppt_h</p:attrName>
                                        </p:attrNameLst>
                                      </p:cBhvr>
                                      <p:tavLst>
                                        <p:tav tm="0">
                                          <p:val>
                                            <p:strVal val="ppt_h"/>
                                          </p:val>
                                        </p:tav>
                                        <p:tav tm="100000">
                                          <p:val>
                                            <p:fltVal val="0"/>
                                          </p:val>
                                        </p:tav>
                                      </p:tavLst>
                                    </p:anim>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100"/>
                                        <p:tgtEl>
                                          <p:spTgt spid="11"/>
                                        </p:tgtEl>
                                        <p:attrNameLst>
                                          <p:attrName>ppt_w</p:attrName>
                                        </p:attrNameLst>
                                      </p:cBhvr>
                                      <p:tavLst>
                                        <p:tav tm="0">
                                          <p:val>
                                            <p:strVal val="ppt_w"/>
                                          </p:val>
                                        </p:tav>
                                        <p:tav tm="100000">
                                          <p:val>
                                            <p:fltVal val="0"/>
                                          </p:val>
                                        </p:tav>
                                      </p:tavLst>
                                    </p:anim>
                                    <p:anim calcmode="lin" valueType="num">
                                      <p:cBhvr>
                                        <p:cTn id="32" dur="100"/>
                                        <p:tgtEl>
                                          <p:spTgt spid="11"/>
                                        </p:tgtEl>
                                        <p:attrNameLst>
                                          <p:attrName>ppt_h</p:attrName>
                                        </p:attrNameLst>
                                      </p:cBhvr>
                                      <p:tavLst>
                                        <p:tav tm="0">
                                          <p:val>
                                            <p:strVal val="ppt_h"/>
                                          </p:val>
                                        </p:tav>
                                        <p:tav tm="100000">
                                          <p:val>
                                            <p:fltVal val="0"/>
                                          </p:val>
                                        </p:tav>
                                      </p:tavLst>
                                    </p:anim>
                                    <p:animEffect transition="out" filter="fade">
                                      <p:cBhvr>
                                        <p:cTn id="33" dur="100"/>
                                        <p:tgtEl>
                                          <p:spTgt spid="11"/>
                                        </p:tgtEl>
                                      </p:cBhvr>
                                    </p:animEffect>
                                    <p:set>
                                      <p:cBhvr>
                                        <p:cTn id="34" dur="1" fill="hold">
                                          <p:stCondLst>
                                            <p:cond delay="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0"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8437" y="982662"/>
            <a:ext cx="12573000" cy="5484812"/>
          </a:xfrm>
        </p:spPr>
        <p:txBody>
          <a:bodyPr/>
          <a:lstStyle/>
          <a:p>
            <a:r>
              <a:rPr lang="en-US" dirty="0"/>
              <a:t>C</a:t>
            </a:r>
            <a:r>
              <a:rPr lang="en-US" dirty="0" smtClean="0"/>
              <a:t>ode generators building Windows in the VS2015 product</a:t>
            </a:r>
            <a:endParaRPr lang="en-US" dirty="0"/>
          </a:p>
          <a:p>
            <a:endParaRPr lang="en-US" dirty="0"/>
          </a:p>
        </p:txBody>
      </p:sp>
      <p:sp>
        <p:nvSpPr>
          <p:cNvPr id="4" name="TextBox 3"/>
          <p:cNvSpPr txBox="1"/>
          <p:nvPr/>
        </p:nvSpPr>
        <p:spPr>
          <a:xfrm>
            <a:off x="2789237" y="2430462"/>
            <a:ext cx="11582400" cy="3539406"/>
          </a:xfrm>
          <a:prstGeom prst="rect">
            <a:avLst/>
          </a:prstGeom>
          <a:noFill/>
        </p:spPr>
        <p:txBody>
          <a:bodyPr wrap="square" lIns="91413" tIns="45708" rIns="91413" bIns="45708" rtlCol="0">
            <a:spAutoFit/>
          </a:bodyPr>
          <a:lstStyle/>
          <a:p>
            <a:pPr defTabSz="930860"/>
            <a:r>
              <a:rPr lang="en-US" sz="3200" i="1" dirty="0">
                <a:gradFill>
                  <a:gsLst>
                    <a:gs pos="0">
                      <a:srgbClr val="FFFFFF"/>
                    </a:gs>
                    <a:gs pos="100000">
                      <a:srgbClr val="FFFFFF"/>
                    </a:gs>
                  </a:gsLst>
                  <a:lin ang="5400000" scaled="0"/>
                </a:gradFill>
              </a:rPr>
              <a:t>A</a:t>
            </a:r>
            <a:r>
              <a:rPr lang="en-US" sz="3200" i="1" dirty="0" smtClean="0">
                <a:gradFill>
                  <a:gsLst>
                    <a:gs pos="0">
                      <a:srgbClr val="FFFFFF"/>
                    </a:gs>
                    <a:gs pos="100000">
                      <a:srgbClr val="FFFFFF"/>
                    </a:gs>
                  </a:gsLst>
                  <a:lin ang="5400000" scaled="0"/>
                </a:gradFill>
              </a:rPr>
              <a:t>lso are used to compile:</a:t>
            </a:r>
          </a:p>
          <a:p>
            <a:pPr defTabSz="930860"/>
            <a:endParaRPr lang="en-US" sz="3200" i="1" dirty="0">
              <a:gradFill>
                <a:gsLst>
                  <a:gs pos="0">
                    <a:srgbClr val="FFFFFF"/>
                  </a:gs>
                  <a:gs pos="100000">
                    <a:srgbClr val="FFFFFF"/>
                  </a:gs>
                </a:gsLst>
                <a:lin ang="5400000" scaled="0"/>
              </a:gradFill>
            </a:endParaRPr>
          </a:p>
          <a:p>
            <a:pPr defTabSz="930860"/>
            <a:r>
              <a:rPr lang="en-US" sz="3200" i="1" dirty="0">
                <a:gradFill>
                  <a:gsLst>
                    <a:gs pos="0">
                      <a:srgbClr val="FFFFFF"/>
                    </a:gs>
                    <a:gs pos="100000">
                      <a:srgbClr val="FFFFFF"/>
                    </a:gs>
                  </a:gsLst>
                  <a:lin ang="5400000" scaled="0"/>
                </a:gradFill>
              </a:rPr>
              <a:t>		</a:t>
            </a:r>
            <a:r>
              <a:rPr lang="en-US" sz="3200" i="1" dirty="0" smtClean="0">
                <a:gradFill>
                  <a:gsLst>
                    <a:gs pos="0">
                      <a:srgbClr val="FFFFFF"/>
                    </a:gs>
                    <a:gs pos="100000">
                      <a:srgbClr val="FFFFFF"/>
                    </a:gs>
                  </a:gsLst>
                  <a:lin ang="5400000" scaled="0"/>
                </a:gradFill>
              </a:rPr>
              <a:t>SQL</a:t>
            </a:r>
            <a:endParaRPr lang="en-US" sz="3200" i="1" dirty="0">
              <a:gradFill>
                <a:gsLst>
                  <a:gs pos="0">
                    <a:srgbClr val="FFFFFF"/>
                  </a:gs>
                  <a:gs pos="100000">
                    <a:srgbClr val="FFFFFF"/>
                  </a:gs>
                </a:gsLst>
                <a:lin ang="5400000" scaled="0"/>
              </a:gradFill>
            </a:endParaRPr>
          </a:p>
          <a:p>
            <a:pPr defTabSz="930860"/>
            <a:r>
              <a:rPr lang="en-US" sz="3200" i="1" dirty="0">
                <a:gradFill>
                  <a:gsLst>
                    <a:gs pos="0">
                      <a:srgbClr val="FFFFFF"/>
                    </a:gs>
                    <a:gs pos="100000">
                      <a:srgbClr val="FFFFFF"/>
                    </a:gs>
                  </a:gsLst>
                  <a:lin ang="5400000" scaled="0"/>
                </a:gradFill>
              </a:rPr>
              <a:t>		</a:t>
            </a:r>
            <a:r>
              <a:rPr lang="en-US" sz="3200" i="1" dirty="0" smtClean="0">
                <a:gradFill>
                  <a:gsLst>
                    <a:gs pos="0">
                      <a:srgbClr val="FFFFFF"/>
                    </a:gs>
                    <a:gs pos="100000">
                      <a:srgbClr val="FFFFFF"/>
                    </a:gs>
                  </a:gsLst>
                  <a:lin ang="5400000" scaled="0"/>
                </a:gradFill>
              </a:rPr>
              <a:t>Office</a:t>
            </a:r>
            <a:endParaRPr lang="en-US" sz="3200" i="1" dirty="0">
              <a:gradFill>
                <a:gsLst>
                  <a:gs pos="0">
                    <a:srgbClr val="FFFFFF"/>
                  </a:gs>
                  <a:gs pos="100000">
                    <a:srgbClr val="FFFFFF"/>
                  </a:gs>
                </a:gsLst>
                <a:lin ang="5400000" scaled="0"/>
              </a:gradFill>
            </a:endParaRPr>
          </a:p>
          <a:p>
            <a:pPr defTabSz="930860"/>
            <a:r>
              <a:rPr lang="en-US" sz="3200" i="1" dirty="0">
                <a:gradFill>
                  <a:gsLst>
                    <a:gs pos="0">
                      <a:srgbClr val="FFFFFF"/>
                    </a:gs>
                    <a:gs pos="100000">
                      <a:srgbClr val="FFFFFF"/>
                    </a:gs>
                  </a:gsLst>
                  <a:lin ang="5400000" scaled="0"/>
                </a:gradFill>
              </a:rPr>
              <a:t>		</a:t>
            </a:r>
            <a:r>
              <a:rPr lang="en-US" sz="3200" i="1" dirty="0" err="1">
                <a:gradFill>
                  <a:gsLst>
                    <a:gs pos="0">
                      <a:srgbClr val="FFFFFF"/>
                    </a:gs>
                    <a:gs pos="100000">
                      <a:srgbClr val="FFFFFF"/>
                    </a:gs>
                  </a:gsLst>
                  <a:lin ang="5400000" scaled="0"/>
                </a:gradFill>
              </a:rPr>
              <a:t>.Net</a:t>
            </a:r>
            <a:endParaRPr lang="en-US" sz="3200" i="1" dirty="0">
              <a:gradFill>
                <a:gsLst>
                  <a:gs pos="0">
                    <a:srgbClr val="FFFFFF"/>
                  </a:gs>
                  <a:gs pos="100000">
                    <a:srgbClr val="FFFFFF"/>
                  </a:gs>
                </a:gsLst>
                <a:lin ang="5400000" scaled="0"/>
              </a:gradFill>
            </a:endParaRPr>
          </a:p>
          <a:p>
            <a:pPr defTabSz="930860"/>
            <a:r>
              <a:rPr lang="en-US" sz="3200" i="1" dirty="0">
                <a:gradFill>
                  <a:gsLst>
                    <a:gs pos="0">
                      <a:srgbClr val="FFFFFF"/>
                    </a:gs>
                    <a:gs pos="100000">
                      <a:srgbClr val="FFFFFF"/>
                    </a:gs>
                  </a:gsLst>
                  <a:lin ang="5400000" scaled="0"/>
                </a:gradFill>
              </a:rPr>
              <a:t>		Visual </a:t>
            </a:r>
            <a:r>
              <a:rPr lang="en-US" sz="3200" i="1" dirty="0" smtClean="0">
                <a:gradFill>
                  <a:gsLst>
                    <a:gs pos="0">
                      <a:srgbClr val="FFFFFF"/>
                    </a:gs>
                    <a:gs pos="100000">
                      <a:srgbClr val="FFFFFF"/>
                    </a:gs>
                  </a:gsLst>
                  <a:lin ang="5400000" scaled="0"/>
                </a:gradFill>
              </a:rPr>
              <a:t>Studio</a:t>
            </a:r>
          </a:p>
          <a:p>
            <a:pPr defTabSz="930860"/>
            <a:r>
              <a:rPr lang="en-US" sz="3200" i="1" dirty="0" smtClean="0">
                <a:gradFill>
                  <a:gsLst>
                    <a:gs pos="0">
                      <a:srgbClr val="FFFFFF"/>
                    </a:gs>
                    <a:gs pos="100000">
                      <a:srgbClr val="FFFFFF"/>
                    </a:gs>
                  </a:gsLst>
                  <a:lin ang="5400000" scaled="0"/>
                </a:gradFill>
              </a:rPr>
              <a:t>		Windows futures</a:t>
            </a:r>
            <a:endParaRPr lang="en-US" sz="3200" i="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312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smtClean="0"/>
          </a:p>
          <a:p>
            <a:endParaRPr lang="en-US" dirty="0"/>
          </a:p>
          <a:p>
            <a:r>
              <a:rPr lang="en-US" dirty="0" smtClean="0"/>
              <a:t>Cool technical stuff – what we ship in VS2015</a:t>
            </a:r>
          </a:p>
          <a:p>
            <a:r>
              <a:rPr lang="en-US" dirty="0" smtClean="0"/>
              <a:t>Pull back and demo new developer tools built on this.</a:t>
            </a:r>
            <a:endParaRPr lang="en-US" dirty="0"/>
          </a:p>
          <a:p>
            <a:endParaRPr lang="en-US" dirty="0"/>
          </a:p>
        </p:txBody>
      </p:sp>
    </p:spTree>
    <p:extLst>
      <p:ext uri="{BB962C8B-B14F-4D97-AF65-F5344CB8AC3E}">
        <p14:creationId xmlns:p14="http://schemas.microsoft.com/office/powerpoint/2010/main" val="2110358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837" y="296862"/>
            <a:ext cx="11887200" cy="6172200"/>
          </a:xfrm>
        </p:spPr>
        <p:txBody>
          <a:bodyPr/>
          <a:lstStyle/>
          <a:p>
            <a:r>
              <a:rPr lang="en-US" dirty="0" smtClean="0"/>
              <a:t>Code generation is responsible for:</a:t>
            </a:r>
          </a:p>
          <a:p>
            <a:endParaRPr lang="en-US" dirty="0" smtClean="0"/>
          </a:p>
          <a:p>
            <a:pPr lvl="1"/>
            <a:r>
              <a:rPr lang="en-US" dirty="0" smtClean="0"/>
              <a:t>	Instruction Set Architecture</a:t>
            </a:r>
          </a:p>
          <a:p>
            <a:pPr lvl="1"/>
            <a:r>
              <a:rPr lang="en-US" dirty="0" smtClean="0"/>
              <a:t>	Performance </a:t>
            </a:r>
          </a:p>
          <a:p>
            <a:pPr lvl="1"/>
            <a:r>
              <a:rPr lang="en-US" dirty="0" smtClean="0"/>
              <a:t>	ABI </a:t>
            </a:r>
          </a:p>
          <a:p>
            <a:pPr lvl="1"/>
            <a:r>
              <a:rPr lang="en-US" dirty="0" smtClean="0"/>
              <a:t>	Security </a:t>
            </a:r>
          </a:p>
          <a:p>
            <a:pPr lvl="1"/>
            <a:r>
              <a:rPr lang="en-US" dirty="0" smtClean="0"/>
              <a:t>	Interop</a:t>
            </a:r>
          </a:p>
          <a:p>
            <a:pPr lvl="1"/>
            <a:r>
              <a:rPr lang="en-US" dirty="0" smtClean="0"/>
              <a:t>	Runtime semantics</a:t>
            </a:r>
          </a:p>
          <a:p>
            <a:pPr lvl="1"/>
            <a:r>
              <a:rPr lang="en-US" dirty="0" smtClean="0"/>
              <a:t>	Debugging</a:t>
            </a:r>
          </a:p>
          <a:p>
            <a:pPr lvl="1"/>
            <a:r>
              <a:rPr lang="en-US" dirty="0"/>
              <a:t>	</a:t>
            </a:r>
            <a:r>
              <a:rPr lang="en-US" dirty="0" smtClean="0"/>
              <a:t>GC &amp; </a:t>
            </a:r>
            <a:r>
              <a:rPr lang="en-US" dirty="0" err="1" smtClean="0"/>
              <a:t>AutoRefCounting</a:t>
            </a:r>
            <a:endParaRPr lang="en-US" dirty="0" smtClean="0"/>
          </a:p>
          <a:p>
            <a:pPr lvl="1"/>
            <a:r>
              <a:rPr lang="en-US" dirty="0" smtClean="0"/>
              <a:t>	Errors and warnings</a:t>
            </a:r>
            <a:endParaRPr lang="en-US" dirty="0"/>
          </a:p>
        </p:txBody>
      </p:sp>
    </p:spTree>
    <p:extLst>
      <p:ext uri="{BB962C8B-B14F-4D97-AF65-F5344CB8AC3E}">
        <p14:creationId xmlns:p14="http://schemas.microsoft.com/office/powerpoint/2010/main" val="18208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assets.cougar.nineentertainmentco.com.au/assets/TechLife/2012/06/06/1569/ivybridge_630x349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7" y="2782757"/>
            <a:ext cx="6000750" cy="33242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87363" y="144462"/>
            <a:ext cx="11887200" cy="6534250"/>
            <a:chOff x="274638" y="144462"/>
            <a:chExt cx="11887200" cy="6534250"/>
          </a:xfrm>
        </p:grpSpPr>
        <p:sp>
          <p:nvSpPr>
            <p:cNvPr id="33" name="Title 2"/>
            <p:cNvSpPr txBox="1">
              <a:spLocks/>
            </p:cNvSpPr>
            <p:nvPr/>
          </p:nvSpPr>
          <p:spPr>
            <a:xfrm>
              <a:off x="274638" y="296862"/>
              <a:ext cx="11887200" cy="914400"/>
            </a:xfrm>
            <a:prstGeom prst="rect">
              <a:avLst/>
            </a:prstGeom>
          </p:spPr>
          <p:txBody>
            <a:bodyPr lIns="91279" tIns="45638" rIns="91279" bIns="45638"/>
            <a:lst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a:lstStyle>
            <a:p>
              <a:pPr algn="r"/>
              <a:r>
                <a:rPr lang="en-US" dirty="0" smtClean="0">
                  <a:gradFill>
                    <a:gsLst>
                      <a:gs pos="0">
                        <a:srgbClr val="FFFFFF"/>
                      </a:gs>
                      <a:gs pos="100000">
                        <a:srgbClr val="FFFFFF"/>
                      </a:gs>
                    </a:gsLst>
                    <a:lin ang="5400000" scaled="0"/>
                  </a:gradFill>
                </a:rPr>
                <a:t>Ivy Bridge </a:t>
              </a:r>
              <a:endParaRPr lang="en-US" dirty="0">
                <a:gradFill>
                  <a:gsLst>
                    <a:gs pos="0">
                      <a:srgbClr val="FFFFFF"/>
                    </a:gs>
                    <a:gs pos="100000">
                      <a:srgbClr val="FFFFFF"/>
                    </a:gs>
                  </a:gsLst>
                  <a:lin ang="5400000" scaled="0"/>
                </a:gradFill>
              </a:endParaRPr>
            </a:p>
          </p:txBody>
        </p:sp>
        <p:grpSp>
          <p:nvGrpSpPr>
            <p:cNvPr id="7" name="Group 6"/>
            <p:cNvGrpSpPr/>
            <p:nvPr/>
          </p:nvGrpSpPr>
          <p:grpSpPr>
            <a:xfrm>
              <a:off x="1036523" y="144462"/>
              <a:ext cx="5280172" cy="6534250"/>
              <a:chOff x="1036523" y="144462"/>
              <a:chExt cx="5280172" cy="6534250"/>
            </a:xfrm>
          </p:grpSpPr>
          <p:cxnSp>
            <p:nvCxnSpPr>
              <p:cNvPr id="4" name="Straight Connector 3"/>
              <p:cNvCxnSpPr>
                <a:endCxn id="14" idx="0"/>
              </p:cNvCxnSpPr>
              <p:nvPr/>
            </p:nvCxnSpPr>
            <p:spPr>
              <a:xfrm>
                <a:off x="3551484" y="2201862"/>
                <a:ext cx="2269925" cy="1942336"/>
              </a:xfrm>
              <a:prstGeom prst="line">
                <a:avLst/>
              </a:prstGeom>
            </p:spPr>
            <p:style>
              <a:lnRef idx="1">
                <a:schemeClr val="accent3"/>
              </a:lnRef>
              <a:fillRef idx="0">
                <a:schemeClr val="accent3"/>
              </a:fillRef>
              <a:effectRef idx="0">
                <a:schemeClr val="accent3"/>
              </a:effectRef>
              <a:fontRef idx="minor">
                <a:schemeClr val="tx1"/>
              </a:fontRef>
            </p:style>
          </p:cxnSp>
          <p:sp>
            <p:nvSpPr>
              <p:cNvPr id="14" name="Rectangle 13"/>
              <p:cNvSpPr/>
              <p:nvPr/>
            </p:nvSpPr>
            <p:spPr bwMode="auto">
              <a:xfrm>
                <a:off x="5761044" y="4144216"/>
                <a:ext cx="120701" cy="664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279" tIns="91279" rIns="34235" bIns="34235" rtlCol="0" anchor="t" anchorCtr="0"/>
              <a:lstStyle/>
              <a:p>
                <a:pPr algn="ctr" defTabSz="930761"/>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1036523" y="144462"/>
                <a:ext cx="5280172" cy="6534250"/>
                <a:chOff x="1036523" y="144462"/>
                <a:chExt cx="5280172" cy="6534250"/>
              </a:xfrm>
            </p:grpSpPr>
            <p:pic>
              <p:nvPicPr>
                <p:cNvPr id="5" name="Picture 2" descr="http://media.bestofmicro.com/intel-cpu-history,J-T-15234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144462"/>
                  <a:ext cx="1905226"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646236" y="2201862"/>
                  <a:ext cx="4114800" cy="1929916"/>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3551124" y="144462"/>
                  <a:ext cx="2330614" cy="3999736"/>
                </a:xfrm>
                <a:prstGeom prst="line">
                  <a:avLst/>
                </a:prstGeom>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1036523" y="5478462"/>
                  <a:ext cx="2514601" cy="1200250"/>
                </a:xfrm>
                <a:prstGeom prst="rect">
                  <a:avLst/>
                </a:prstGeom>
                <a:noFill/>
              </p:spPr>
              <p:txBody>
                <a:bodyPr wrap="square" lIns="91317" tIns="45661" rIns="91317" bIns="45661" rtlCol="0">
                  <a:spAutoFit/>
                </a:bodyPr>
                <a:lstStyle/>
                <a:p>
                  <a:pPr defTabSz="930860"/>
                  <a:r>
                    <a:rPr lang="en-US" sz="3600" dirty="0">
                      <a:gradFill>
                        <a:gsLst>
                          <a:gs pos="0">
                            <a:srgbClr val="FFFFFF"/>
                          </a:gs>
                          <a:gs pos="100000">
                            <a:srgbClr val="FFFFFF"/>
                          </a:gs>
                        </a:gsLst>
                        <a:lin ang="5400000" scaled="0"/>
                      </a:gradFill>
                    </a:rPr>
                    <a:t>1.4 Billion Transistors</a:t>
                  </a:r>
                </a:p>
              </p:txBody>
            </p:sp>
            <p:sp>
              <p:nvSpPr>
                <p:cNvPr id="6" name="Up Arrow 5"/>
                <p:cNvSpPr/>
                <p:nvPr/>
              </p:nvSpPr>
              <p:spPr bwMode="auto">
                <a:xfrm>
                  <a:off x="5326094" y="4216196"/>
                  <a:ext cx="990601" cy="1361328"/>
                </a:xfrm>
                <a:prstGeom prst="upArrow">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317" tIns="91317" rIns="34250" bIns="34250" rtlCol="0" anchor="t" anchorCtr="0"/>
                <a:lstStyle/>
                <a:p>
                  <a:pPr algn="ctr" defTabSz="93115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grpSp>
      <p:sp>
        <p:nvSpPr>
          <p:cNvPr id="25" name="Rectangle 24"/>
          <p:cNvSpPr/>
          <p:nvPr/>
        </p:nvSpPr>
        <p:spPr>
          <a:xfrm>
            <a:off x="5758004" y="2911881"/>
            <a:ext cx="1097673" cy="369332"/>
          </a:xfrm>
          <a:prstGeom prst="rect">
            <a:avLst/>
          </a:prstGeom>
          <a:ln>
            <a:solidFill>
              <a:schemeClr val="accent6"/>
            </a:solidFill>
          </a:ln>
        </p:spPr>
        <p:txBody>
          <a:bodyPr wrap="none">
            <a:spAutoFit/>
          </a:bodyPr>
          <a:lstStyle/>
          <a:p>
            <a:pPr defTabSz="930860"/>
            <a:r>
              <a:rPr lang="en-US" dirty="0" smtClean="0">
                <a:solidFill>
                  <a:srgbClr val="FFFFFF"/>
                </a:solidFill>
              </a:rPr>
              <a:t>.EXE .DLL</a:t>
            </a:r>
            <a:endParaRPr lang="en-US" dirty="0">
              <a:solidFill>
                <a:srgbClr val="FFFFFF"/>
              </a:solidFill>
            </a:endParaRPr>
          </a:p>
        </p:txBody>
      </p:sp>
      <p:sp>
        <p:nvSpPr>
          <p:cNvPr id="26" name="Rectangle 25"/>
          <p:cNvSpPr/>
          <p:nvPr/>
        </p:nvSpPr>
        <p:spPr>
          <a:xfrm>
            <a:off x="5293660" y="2062446"/>
            <a:ext cx="831195" cy="369332"/>
          </a:xfrm>
          <a:prstGeom prst="rect">
            <a:avLst/>
          </a:prstGeom>
          <a:ln>
            <a:solidFill>
              <a:schemeClr val="tx1"/>
            </a:solidFill>
          </a:ln>
        </p:spPr>
        <p:txBody>
          <a:bodyPr wrap="square">
            <a:spAutoFit/>
          </a:bodyPr>
          <a:lstStyle/>
          <a:p>
            <a:pPr defTabSz="930860"/>
            <a:r>
              <a:rPr lang="en-US" dirty="0">
                <a:solidFill>
                  <a:srgbClr val="FFFFFF"/>
                </a:solidFill>
              </a:rPr>
              <a:t>linker</a:t>
            </a:r>
          </a:p>
        </p:txBody>
      </p:sp>
      <p:sp>
        <p:nvSpPr>
          <p:cNvPr id="27" name="Rectangle 26"/>
          <p:cNvSpPr/>
          <p:nvPr/>
        </p:nvSpPr>
        <p:spPr>
          <a:xfrm>
            <a:off x="6279797" y="2062446"/>
            <a:ext cx="901806" cy="369332"/>
          </a:xfrm>
          <a:prstGeom prst="rect">
            <a:avLst/>
          </a:prstGeom>
          <a:ln>
            <a:solidFill>
              <a:schemeClr val="tx1"/>
            </a:solidFill>
          </a:ln>
        </p:spPr>
        <p:txBody>
          <a:bodyPr wrap="square">
            <a:spAutoFit/>
          </a:bodyPr>
          <a:lstStyle/>
          <a:p>
            <a:pPr defTabSz="930860"/>
            <a:r>
              <a:rPr lang="en-US" dirty="0">
                <a:solidFill>
                  <a:srgbClr val="FFFFFF"/>
                </a:solidFill>
              </a:rPr>
              <a:t>binder</a:t>
            </a:r>
          </a:p>
        </p:txBody>
      </p:sp>
      <p:sp>
        <p:nvSpPr>
          <p:cNvPr id="28" name="Rectangle 27"/>
          <p:cNvSpPr/>
          <p:nvPr/>
        </p:nvSpPr>
        <p:spPr>
          <a:xfrm>
            <a:off x="5293660" y="1336553"/>
            <a:ext cx="1887943" cy="646331"/>
          </a:xfrm>
          <a:prstGeom prst="rect">
            <a:avLst/>
          </a:prstGeom>
          <a:ln>
            <a:solidFill>
              <a:schemeClr val="tx1"/>
            </a:solidFill>
          </a:ln>
        </p:spPr>
        <p:txBody>
          <a:bodyPr wrap="square">
            <a:spAutoFit/>
          </a:bodyPr>
          <a:lstStyle/>
          <a:p>
            <a:pPr defTabSz="930860"/>
            <a:r>
              <a:rPr lang="en-US" dirty="0" smtClean="0">
                <a:solidFill>
                  <a:srgbClr val="FFFFFF"/>
                </a:solidFill>
              </a:rPr>
              <a:t>Code Generation</a:t>
            </a:r>
          </a:p>
          <a:p>
            <a:pPr defTabSz="930860"/>
            <a:r>
              <a:rPr lang="en-US" dirty="0">
                <a:solidFill>
                  <a:srgbClr val="FFFFFF"/>
                </a:solidFill>
              </a:rPr>
              <a:t> </a:t>
            </a:r>
            <a:r>
              <a:rPr lang="en-US" dirty="0" smtClean="0">
                <a:solidFill>
                  <a:srgbClr val="FFFFFF"/>
                </a:solidFill>
              </a:rPr>
              <a:t>       C2.dll</a:t>
            </a:r>
            <a:endParaRPr lang="en-US" dirty="0">
              <a:solidFill>
                <a:srgbClr val="FFFFFF"/>
              </a:solidFill>
            </a:endParaRPr>
          </a:p>
        </p:txBody>
      </p:sp>
      <p:sp>
        <p:nvSpPr>
          <p:cNvPr id="29" name="Rectangle 28"/>
          <p:cNvSpPr/>
          <p:nvPr/>
        </p:nvSpPr>
        <p:spPr>
          <a:xfrm>
            <a:off x="5732030" y="262651"/>
            <a:ext cx="877163" cy="369332"/>
          </a:xfrm>
          <a:prstGeom prst="rect">
            <a:avLst/>
          </a:prstGeom>
        </p:spPr>
        <p:txBody>
          <a:bodyPr wrap="none">
            <a:spAutoFit/>
          </a:bodyPr>
          <a:lstStyle/>
          <a:p>
            <a:pPr defTabSz="930860"/>
            <a:r>
              <a:rPr lang="en-US" dirty="0">
                <a:solidFill>
                  <a:srgbClr val="FFFFFF"/>
                </a:solidFill>
              </a:rPr>
              <a:t>C/C++</a:t>
            </a:r>
          </a:p>
        </p:txBody>
      </p:sp>
      <p:sp>
        <p:nvSpPr>
          <p:cNvPr id="30" name="Down Arrow 29"/>
          <p:cNvSpPr/>
          <p:nvPr/>
        </p:nvSpPr>
        <p:spPr bwMode="auto">
          <a:xfrm>
            <a:off x="6124854" y="666194"/>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31" name="Down Arrow 30"/>
          <p:cNvSpPr/>
          <p:nvPr/>
        </p:nvSpPr>
        <p:spPr bwMode="auto">
          <a:xfrm>
            <a:off x="6197813" y="2522087"/>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003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0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 ABI</a:t>
            </a:r>
            <a:endParaRPr lang="en-US" dirty="0"/>
          </a:p>
        </p:txBody>
      </p:sp>
      <p:sp>
        <p:nvSpPr>
          <p:cNvPr id="4" name="TextBox 3"/>
          <p:cNvSpPr txBox="1"/>
          <p:nvPr/>
        </p:nvSpPr>
        <p:spPr>
          <a:xfrm>
            <a:off x="493856" y="5532238"/>
            <a:ext cx="11327110" cy="46166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Ntdll.dll  </a:t>
            </a:r>
          </a:p>
        </p:txBody>
      </p:sp>
      <p:sp>
        <p:nvSpPr>
          <p:cNvPr id="5" name="TextBox 4"/>
          <p:cNvSpPr txBox="1"/>
          <p:nvPr/>
        </p:nvSpPr>
        <p:spPr>
          <a:xfrm>
            <a:off x="503236" y="6240462"/>
            <a:ext cx="11317729" cy="46166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Windows Executive Layer </a:t>
            </a:r>
          </a:p>
        </p:txBody>
      </p:sp>
      <p:sp>
        <p:nvSpPr>
          <p:cNvPr id="6" name="Rectangle 5"/>
          <p:cNvSpPr/>
          <p:nvPr/>
        </p:nvSpPr>
        <p:spPr>
          <a:xfrm>
            <a:off x="503237" y="3946596"/>
            <a:ext cx="1676400" cy="646331"/>
          </a:xfrm>
          <a:prstGeom prst="rect">
            <a:avLst/>
          </a:prstGeom>
          <a:ln>
            <a:solidFill>
              <a:schemeClr val="tx1"/>
            </a:solidFill>
          </a:ln>
        </p:spPr>
        <p:txBody>
          <a:bodyPr wrap="square">
            <a:spAutoFit/>
          </a:bodyPr>
          <a:lstStyle/>
          <a:p>
            <a:pPr defTabSz="930860"/>
            <a:r>
              <a:rPr lang="en-US" dirty="0" smtClean="0">
                <a:solidFill>
                  <a:srgbClr val="FFFFFF"/>
                </a:solidFill>
              </a:rPr>
              <a:t>Framework-1</a:t>
            </a:r>
          </a:p>
          <a:p>
            <a:pPr defTabSz="930860"/>
            <a:endParaRPr lang="en-US" dirty="0">
              <a:solidFill>
                <a:srgbClr val="FFFFFF"/>
              </a:solidFill>
            </a:endParaRPr>
          </a:p>
        </p:txBody>
      </p:sp>
      <p:sp>
        <p:nvSpPr>
          <p:cNvPr id="7" name="Rectangle 6"/>
          <p:cNvSpPr/>
          <p:nvPr/>
        </p:nvSpPr>
        <p:spPr>
          <a:xfrm>
            <a:off x="503237" y="4834748"/>
            <a:ext cx="2024964" cy="369332"/>
          </a:xfrm>
          <a:prstGeom prst="rect">
            <a:avLst/>
          </a:prstGeom>
          <a:ln>
            <a:solidFill>
              <a:schemeClr val="tx1"/>
            </a:solidFill>
          </a:ln>
        </p:spPr>
        <p:txBody>
          <a:bodyPr wrap="square">
            <a:spAutoFit/>
          </a:bodyPr>
          <a:lstStyle/>
          <a:p>
            <a:pPr defTabSz="930860"/>
            <a:r>
              <a:rPr lang="en-US" dirty="0" smtClean="0">
                <a:solidFill>
                  <a:srgbClr val="FFFFFF"/>
                </a:solidFill>
              </a:rPr>
              <a:t>Runtime-1</a:t>
            </a:r>
            <a:endParaRPr lang="en-US" dirty="0">
              <a:solidFill>
                <a:srgbClr val="FFFFFF"/>
              </a:solidFill>
            </a:endParaRPr>
          </a:p>
        </p:txBody>
      </p:sp>
      <p:sp>
        <p:nvSpPr>
          <p:cNvPr id="9" name="Rectangle 8"/>
          <p:cNvSpPr/>
          <p:nvPr/>
        </p:nvSpPr>
        <p:spPr>
          <a:xfrm>
            <a:off x="8840141" y="3950221"/>
            <a:ext cx="2565079" cy="646331"/>
          </a:xfrm>
          <a:prstGeom prst="rect">
            <a:avLst/>
          </a:prstGeom>
          <a:ln>
            <a:solidFill>
              <a:schemeClr val="tx1"/>
            </a:solidFill>
          </a:ln>
        </p:spPr>
        <p:txBody>
          <a:bodyPr wrap="square">
            <a:spAutoFit/>
          </a:bodyPr>
          <a:lstStyle/>
          <a:p>
            <a:pPr defTabSz="930860"/>
            <a:r>
              <a:rPr lang="en-US" dirty="0" err="1">
                <a:solidFill>
                  <a:srgbClr val="FFFFFF"/>
                </a:solidFill>
              </a:rPr>
              <a:t>.</a:t>
            </a:r>
            <a:r>
              <a:rPr lang="en-US" dirty="0" err="1" smtClean="0">
                <a:solidFill>
                  <a:srgbClr val="FFFFFF"/>
                </a:solidFill>
              </a:rPr>
              <a:t>Net</a:t>
            </a:r>
            <a:r>
              <a:rPr lang="en-US" dirty="0" smtClean="0">
                <a:solidFill>
                  <a:srgbClr val="FFFFFF"/>
                </a:solidFill>
              </a:rPr>
              <a:t> Native </a:t>
            </a:r>
            <a:r>
              <a:rPr lang="en-US" dirty="0">
                <a:solidFill>
                  <a:srgbClr val="FFFFFF"/>
                </a:solidFill>
              </a:rPr>
              <a:t>Framework</a:t>
            </a:r>
          </a:p>
          <a:p>
            <a:pPr defTabSz="930860"/>
            <a:r>
              <a:rPr lang="en-US" dirty="0" smtClean="0">
                <a:solidFill>
                  <a:srgbClr val="FFFFFF"/>
                </a:solidFill>
              </a:rPr>
              <a:t> </a:t>
            </a:r>
            <a:r>
              <a:rPr lang="en-US" dirty="0">
                <a:solidFill>
                  <a:srgbClr val="FFFFFF"/>
                </a:solidFill>
              </a:rPr>
              <a:t>Class Library</a:t>
            </a:r>
          </a:p>
        </p:txBody>
      </p:sp>
      <p:sp>
        <p:nvSpPr>
          <p:cNvPr id="10" name="Rectangle 9"/>
          <p:cNvSpPr/>
          <p:nvPr/>
        </p:nvSpPr>
        <p:spPr>
          <a:xfrm>
            <a:off x="8903430" y="4834748"/>
            <a:ext cx="2917536" cy="369332"/>
          </a:xfrm>
          <a:prstGeom prst="rect">
            <a:avLst/>
          </a:prstGeom>
          <a:ln>
            <a:solidFill>
              <a:schemeClr val="tx1"/>
            </a:solidFill>
          </a:ln>
        </p:spPr>
        <p:txBody>
          <a:bodyPr wrap="square">
            <a:spAutoFit/>
          </a:bodyPr>
          <a:lstStyle/>
          <a:p>
            <a:pPr defTabSz="930860"/>
            <a:r>
              <a:rPr lang="en-US" dirty="0">
                <a:solidFill>
                  <a:srgbClr val="FFFFFF"/>
                </a:solidFill>
              </a:rPr>
              <a:t>MRT100.dll	</a:t>
            </a:r>
          </a:p>
        </p:txBody>
      </p:sp>
      <p:sp>
        <p:nvSpPr>
          <p:cNvPr id="18" name="Rectangle 17"/>
          <p:cNvSpPr/>
          <p:nvPr/>
        </p:nvSpPr>
        <p:spPr>
          <a:xfrm>
            <a:off x="2872460" y="3775501"/>
            <a:ext cx="1578047" cy="923330"/>
          </a:xfrm>
          <a:prstGeom prst="rect">
            <a:avLst/>
          </a:prstGeom>
          <a:ln>
            <a:solidFill>
              <a:schemeClr val="tx1"/>
            </a:solidFill>
          </a:ln>
        </p:spPr>
        <p:txBody>
          <a:bodyPr wrap="square">
            <a:spAutoFit/>
          </a:bodyPr>
          <a:lstStyle/>
          <a:p>
            <a:pPr defTabSz="930860"/>
            <a:r>
              <a:rPr lang="en-US" dirty="0">
                <a:solidFill>
                  <a:srgbClr val="FFFFFF"/>
                </a:solidFill>
              </a:rPr>
              <a:t>STL</a:t>
            </a:r>
          </a:p>
          <a:p>
            <a:pPr defTabSz="930860"/>
            <a:r>
              <a:rPr lang="en-US" dirty="0" smtClean="0">
                <a:solidFill>
                  <a:srgbClr val="FFFFFF"/>
                </a:solidFill>
              </a:rPr>
              <a:t>BOOST</a:t>
            </a:r>
          </a:p>
          <a:p>
            <a:pPr defTabSz="930860"/>
            <a:r>
              <a:rPr lang="en-US" dirty="0" err="1" smtClean="0">
                <a:solidFill>
                  <a:srgbClr val="FFFFFF"/>
                </a:solidFill>
              </a:rPr>
              <a:t>WinRT</a:t>
            </a:r>
            <a:endParaRPr lang="en-US" dirty="0">
              <a:solidFill>
                <a:srgbClr val="FFFFFF"/>
              </a:solidFill>
            </a:endParaRPr>
          </a:p>
        </p:txBody>
      </p:sp>
      <p:sp>
        <p:nvSpPr>
          <p:cNvPr id="19" name="Rectangle 18"/>
          <p:cNvSpPr/>
          <p:nvPr/>
        </p:nvSpPr>
        <p:spPr>
          <a:xfrm>
            <a:off x="2884722" y="4854961"/>
            <a:ext cx="1967823" cy="369332"/>
          </a:xfrm>
          <a:prstGeom prst="rect">
            <a:avLst/>
          </a:prstGeom>
          <a:ln>
            <a:solidFill>
              <a:schemeClr val="tx1"/>
            </a:solidFill>
          </a:ln>
        </p:spPr>
        <p:txBody>
          <a:bodyPr wrap="square">
            <a:spAutoFit/>
          </a:bodyPr>
          <a:lstStyle/>
          <a:p>
            <a:pPr defTabSz="930860"/>
            <a:r>
              <a:rPr lang="en-US" dirty="0" smtClean="0">
                <a:solidFill>
                  <a:srgbClr val="FFFFFF"/>
                </a:solidFill>
              </a:rPr>
              <a:t>CRT140.dll</a:t>
            </a:r>
            <a:endParaRPr lang="en-US" dirty="0">
              <a:solidFill>
                <a:srgbClr val="FFFFFF"/>
              </a:solidFill>
            </a:endParaRPr>
          </a:p>
        </p:txBody>
      </p:sp>
      <p:pic>
        <p:nvPicPr>
          <p:cNvPr id="20" name="Picture 19"/>
          <p:cNvPicPr>
            <a:picLocks noChangeAspect="1"/>
          </p:cNvPicPr>
          <p:nvPr/>
        </p:nvPicPr>
        <p:blipFill>
          <a:blip r:embed="rId2"/>
          <a:stretch>
            <a:fillRect/>
          </a:stretch>
        </p:blipFill>
        <p:spPr>
          <a:xfrm>
            <a:off x="7218174" y="4886694"/>
            <a:ext cx="281472" cy="281389"/>
          </a:xfrm>
          <a:prstGeom prst="rect">
            <a:avLst/>
          </a:prstGeom>
        </p:spPr>
      </p:pic>
      <p:pic>
        <p:nvPicPr>
          <p:cNvPr id="21" name="Picture 20"/>
          <p:cNvPicPr>
            <a:picLocks noChangeAspect="1"/>
          </p:cNvPicPr>
          <p:nvPr/>
        </p:nvPicPr>
        <p:blipFill>
          <a:blip r:embed="rId2"/>
          <a:stretch>
            <a:fillRect/>
          </a:stretch>
        </p:blipFill>
        <p:spPr>
          <a:xfrm>
            <a:off x="7643617" y="4878719"/>
            <a:ext cx="281472" cy="281389"/>
          </a:xfrm>
          <a:prstGeom prst="rect">
            <a:avLst/>
          </a:prstGeom>
        </p:spPr>
      </p:pic>
      <p:pic>
        <p:nvPicPr>
          <p:cNvPr id="22" name="Picture 21"/>
          <p:cNvPicPr>
            <a:picLocks noChangeAspect="1"/>
          </p:cNvPicPr>
          <p:nvPr/>
        </p:nvPicPr>
        <p:blipFill>
          <a:blip r:embed="rId2"/>
          <a:stretch>
            <a:fillRect/>
          </a:stretch>
        </p:blipFill>
        <p:spPr>
          <a:xfrm>
            <a:off x="8060802" y="4878719"/>
            <a:ext cx="281472" cy="281389"/>
          </a:xfrm>
          <a:prstGeom prst="rect">
            <a:avLst/>
          </a:prstGeom>
        </p:spPr>
      </p:pic>
      <p:grpSp>
        <p:nvGrpSpPr>
          <p:cNvPr id="16" name="Group 15"/>
          <p:cNvGrpSpPr/>
          <p:nvPr/>
        </p:nvGrpSpPr>
        <p:grpSpPr>
          <a:xfrm>
            <a:off x="4498828" y="3184551"/>
            <a:ext cx="1626322" cy="2101128"/>
            <a:chOff x="4498828" y="3184551"/>
            <a:chExt cx="1626322" cy="2101128"/>
          </a:xfrm>
        </p:grpSpPr>
        <p:sp>
          <p:nvSpPr>
            <p:cNvPr id="30" name="Striped Right Arrow 29"/>
            <p:cNvSpPr/>
            <p:nvPr/>
          </p:nvSpPr>
          <p:spPr bwMode="auto">
            <a:xfrm rot="9404307">
              <a:off x="4498828" y="3638818"/>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32" name="Striped Right Arrow 31"/>
            <p:cNvSpPr/>
            <p:nvPr/>
          </p:nvSpPr>
          <p:spPr bwMode="auto">
            <a:xfrm rot="7869215">
              <a:off x="4403965" y="4073967"/>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38" name="Striped Right Arrow 37"/>
            <p:cNvSpPr/>
            <p:nvPr/>
          </p:nvSpPr>
          <p:spPr bwMode="auto">
            <a:xfrm rot="5400000">
              <a:off x="5065365" y="4263090"/>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sp>
        <p:nvSpPr>
          <p:cNvPr id="29" name="Rectangle 28"/>
          <p:cNvSpPr/>
          <p:nvPr/>
        </p:nvSpPr>
        <p:spPr>
          <a:xfrm>
            <a:off x="5570494" y="2938882"/>
            <a:ext cx="1097673" cy="369332"/>
          </a:xfrm>
          <a:prstGeom prst="rect">
            <a:avLst/>
          </a:prstGeom>
          <a:ln>
            <a:solidFill>
              <a:schemeClr val="accent6"/>
            </a:solidFill>
          </a:ln>
        </p:spPr>
        <p:txBody>
          <a:bodyPr wrap="none">
            <a:spAutoFit/>
          </a:bodyPr>
          <a:lstStyle/>
          <a:p>
            <a:pPr defTabSz="930860"/>
            <a:r>
              <a:rPr lang="en-US" dirty="0" smtClean="0">
                <a:solidFill>
                  <a:srgbClr val="FFFFFF"/>
                </a:solidFill>
              </a:rPr>
              <a:t>.EXE .DLL</a:t>
            </a:r>
            <a:endParaRPr lang="en-US" dirty="0">
              <a:solidFill>
                <a:srgbClr val="FFFFFF"/>
              </a:solidFill>
            </a:endParaRPr>
          </a:p>
        </p:txBody>
      </p:sp>
      <p:sp>
        <p:nvSpPr>
          <p:cNvPr id="35" name="Rectangle 34"/>
          <p:cNvSpPr/>
          <p:nvPr/>
        </p:nvSpPr>
        <p:spPr>
          <a:xfrm>
            <a:off x="5106150" y="2089447"/>
            <a:ext cx="831195" cy="369332"/>
          </a:xfrm>
          <a:prstGeom prst="rect">
            <a:avLst/>
          </a:prstGeom>
          <a:ln>
            <a:solidFill>
              <a:schemeClr val="tx1"/>
            </a:solidFill>
          </a:ln>
        </p:spPr>
        <p:txBody>
          <a:bodyPr wrap="square">
            <a:spAutoFit/>
          </a:bodyPr>
          <a:lstStyle/>
          <a:p>
            <a:pPr defTabSz="930860"/>
            <a:r>
              <a:rPr lang="en-US" dirty="0">
                <a:solidFill>
                  <a:srgbClr val="FFFFFF"/>
                </a:solidFill>
              </a:rPr>
              <a:t>linker</a:t>
            </a:r>
          </a:p>
        </p:txBody>
      </p:sp>
      <p:sp>
        <p:nvSpPr>
          <p:cNvPr id="36" name="Rectangle 35"/>
          <p:cNvSpPr/>
          <p:nvPr/>
        </p:nvSpPr>
        <p:spPr>
          <a:xfrm>
            <a:off x="6092287" y="2089447"/>
            <a:ext cx="901806" cy="369332"/>
          </a:xfrm>
          <a:prstGeom prst="rect">
            <a:avLst/>
          </a:prstGeom>
          <a:ln>
            <a:solidFill>
              <a:schemeClr val="tx1"/>
            </a:solidFill>
          </a:ln>
        </p:spPr>
        <p:txBody>
          <a:bodyPr wrap="square">
            <a:spAutoFit/>
          </a:bodyPr>
          <a:lstStyle/>
          <a:p>
            <a:pPr defTabSz="930860"/>
            <a:r>
              <a:rPr lang="en-US" dirty="0">
                <a:solidFill>
                  <a:srgbClr val="FFFFFF"/>
                </a:solidFill>
              </a:rPr>
              <a:t>binder</a:t>
            </a:r>
          </a:p>
        </p:txBody>
      </p:sp>
      <p:sp>
        <p:nvSpPr>
          <p:cNvPr id="37" name="Rectangle 36"/>
          <p:cNvSpPr/>
          <p:nvPr/>
        </p:nvSpPr>
        <p:spPr>
          <a:xfrm>
            <a:off x="5106150" y="1363554"/>
            <a:ext cx="1887943" cy="646331"/>
          </a:xfrm>
          <a:prstGeom prst="rect">
            <a:avLst/>
          </a:prstGeom>
          <a:ln>
            <a:solidFill>
              <a:schemeClr val="tx1"/>
            </a:solidFill>
          </a:ln>
        </p:spPr>
        <p:txBody>
          <a:bodyPr wrap="square">
            <a:spAutoFit/>
          </a:bodyPr>
          <a:lstStyle/>
          <a:p>
            <a:pPr defTabSz="930860"/>
            <a:r>
              <a:rPr lang="en-US" dirty="0" smtClean="0">
                <a:solidFill>
                  <a:srgbClr val="FFFFFF"/>
                </a:solidFill>
              </a:rPr>
              <a:t>Code Generation</a:t>
            </a:r>
          </a:p>
          <a:p>
            <a:pPr defTabSz="930860"/>
            <a:r>
              <a:rPr lang="en-US" dirty="0">
                <a:solidFill>
                  <a:srgbClr val="FFFFFF"/>
                </a:solidFill>
              </a:rPr>
              <a:t> </a:t>
            </a:r>
            <a:r>
              <a:rPr lang="en-US" dirty="0" smtClean="0">
                <a:solidFill>
                  <a:srgbClr val="FFFFFF"/>
                </a:solidFill>
              </a:rPr>
              <a:t>       C2.dll</a:t>
            </a:r>
            <a:endParaRPr lang="en-US" dirty="0">
              <a:solidFill>
                <a:srgbClr val="FFFFFF"/>
              </a:solidFill>
            </a:endParaRPr>
          </a:p>
        </p:txBody>
      </p:sp>
      <p:sp>
        <p:nvSpPr>
          <p:cNvPr id="39" name="Rectangle 38"/>
          <p:cNvSpPr/>
          <p:nvPr/>
        </p:nvSpPr>
        <p:spPr>
          <a:xfrm>
            <a:off x="5172958" y="306930"/>
            <a:ext cx="877163" cy="369332"/>
          </a:xfrm>
          <a:prstGeom prst="rect">
            <a:avLst/>
          </a:prstGeom>
        </p:spPr>
        <p:txBody>
          <a:bodyPr wrap="none">
            <a:spAutoFit/>
          </a:bodyPr>
          <a:lstStyle/>
          <a:p>
            <a:pPr defTabSz="930860"/>
            <a:r>
              <a:rPr lang="en-US" dirty="0">
                <a:solidFill>
                  <a:srgbClr val="FFFFFF"/>
                </a:solidFill>
              </a:rPr>
              <a:t>C/C++</a:t>
            </a:r>
          </a:p>
        </p:txBody>
      </p:sp>
      <p:sp>
        <p:nvSpPr>
          <p:cNvPr id="41" name="Down Arrow 40"/>
          <p:cNvSpPr/>
          <p:nvPr/>
        </p:nvSpPr>
        <p:spPr bwMode="auto">
          <a:xfrm>
            <a:off x="6010303" y="2549088"/>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45" name="Down Arrow 44"/>
          <p:cNvSpPr/>
          <p:nvPr/>
        </p:nvSpPr>
        <p:spPr bwMode="auto">
          <a:xfrm>
            <a:off x="5641486" y="751602"/>
            <a:ext cx="145918" cy="539692"/>
          </a:xfrm>
          <a:prstGeom prst="downArrow">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solidFill>
                <a:srgbClr val="C00000"/>
              </a:solidFill>
              <a:ea typeface="Segoe UI" pitchFamily="34" charset="0"/>
              <a:cs typeface="Segoe UI" pitchFamily="34" charset="0"/>
            </a:endParaRPr>
          </a:p>
        </p:txBody>
      </p:sp>
      <p:grpSp>
        <p:nvGrpSpPr>
          <p:cNvPr id="57" name="Group 56"/>
          <p:cNvGrpSpPr/>
          <p:nvPr/>
        </p:nvGrpSpPr>
        <p:grpSpPr>
          <a:xfrm>
            <a:off x="5927509" y="285599"/>
            <a:ext cx="2975921" cy="4733815"/>
            <a:chOff x="5927509" y="285599"/>
            <a:chExt cx="2975921" cy="4733815"/>
          </a:xfrm>
        </p:grpSpPr>
        <p:grpSp>
          <p:nvGrpSpPr>
            <p:cNvPr id="15" name="Group 14"/>
            <p:cNvGrpSpPr/>
            <p:nvPr/>
          </p:nvGrpSpPr>
          <p:grpSpPr>
            <a:xfrm>
              <a:off x="5927509" y="285599"/>
              <a:ext cx="1706272" cy="1647394"/>
              <a:chOff x="5927509" y="285599"/>
              <a:chExt cx="1706272" cy="1647394"/>
            </a:xfrm>
          </p:grpSpPr>
          <p:sp>
            <p:nvSpPr>
              <p:cNvPr id="42" name="Rectangle 41"/>
              <p:cNvSpPr/>
              <p:nvPr/>
            </p:nvSpPr>
            <p:spPr>
              <a:xfrm>
                <a:off x="6160694" y="285599"/>
                <a:ext cx="1164101" cy="369332"/>
              </a:xfrm>
              <a:prstGeom prst="rect">
                <a:avLst/>
              </a:prstGeom>
            </p:spPr>
            <p:txBody>
              <a:bodyPr wrap="none">
                <a:spAutoFit/>
              </a:bodyPr>
              <a:lstStyle/>
              <a:p>
                <a:pPr defTabSz="930860"/>
                <a:r>
                  <a:rPr lang="en-US" dirty="0" smtClean="0">
                    <a:solidFill>
                      <a:srgbClr val="FFFFFF"/>
                    </a:solidFill>
                  </a:rPr>
                  <a:t>C# (MSIL)</a:t>
                </a:r>
                <a:endParaRPr lang="en-US" dirty="0">
                  <a:solidFill>
                    <a:srgbClr val="FFFFFF"/>
                  </a:solidFill>
                </a:endParaRPr>
              </a:p>
            </p:txBody>
          </p:sp>
          <p:sp>
            <p:nvSpPr>
              <p:cNvPr id="44" name="Down Arrow 43"/>
              <p:cNvSpPr/>
              <p:nvPr/>
            </p:nvSpPr>
            <p:spPr bwMode="auto">
              <a:xfrm>
                <a:off x="6595208" y="631644"/>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5927509" y="1101996"/>
                <a:ext cx="1706272" cy="830997"/>
              </a:xfrm>
              <a:prstGeom prst="rect">
                <a:avLst/>
              </a:prstGeom>
              <a:noFill/>
              <a:ln>
                <a:solidFill>
                  <a:schemeClr val="tx1"/>
                </a:solidFill>
                <a:prstDash val="dash"/>
              </a:ln>
            </p:spPr>
            <p:txBody>
              <a:bodyPr wrap="square" rtlCol="0">
                <a:spAutoFit/>
              </a:bodyPr>
              <a:lstStyle/>
              <a:p>
                <a:pPr defTabSz="930860"/>
                <a:r>
                  <a:rPr lang="en-US" sz="2400" dirty="0" smtClean="0">
                    <a:gradFill>
                      <a:gsLst>
                        <a:gs pos="0">
                          <a:srgbClr val="FFFFFF"/>
                        </a:gs>
                        <a:gs pos="100000">
                          <a:srgbClr val="FFFFFF"/>
                        </a:gs>
                      </a:gsLst>
                      <a:lin ang="5400000" scaled="0"/>
                    </a:gradFill>
                  </a:rPr>
                  <a:t>C# version</a:t>
                </a:r>
              </a:p>
              <a:p>
                <a:pPr defTabSz="930860"/>
                <a:endParaRPr lang="en-US" sz="2400" dirty="0" smtClean="0">
                  <a:gradFill>
                    <a:gsLst>
                      <a:gs pos="0">
                        <a:srgbClr val="FFFFFF"/>
                      </a:gs>
                      <a:gs pos="100000">
                        <a:srgbClr val="FFFFFF"/>
                      </a:gs>
                    </a:gsLst>
                    <a:lin ang="5400000" scaled="0"/>
                  </a:gradFill>
                </a:endParaRPr>
              </a:p>
            </p:txBody>
          </p:sp>
        </p:grpSp>
        <p:cxnSp>
          <p:nvCxnSpPr>
            <p:cNvPr id="50" name="Straight Arrow Connector 49"/>
            <p:cNvCxnSpPr>
              <a:endCxn id="10" idx="1"/>
            </p:cNvCxnSpPr>
            <p:nvPr/>
          </p:nvCxnSpPr>
          <p:spPr>
            <a:xfrm>
              <a:off x="6256329" y="3342888"/>
              <a:ext cx="2647101" cy="167652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9" idx="1"/>
            </p:cNvCxnSpPr>
            <p:nvPr/>
          </p:nvCxnSpPr>
          <p:spPr>
            <a:xfrm>
              <a:off x="6282354" y="3363890"/>
              <a:ext cx="2557787" cy="90949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1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API x ABI  x  Hardware</a:t>
            </a:r>
            <a:endParaRPr lang="en-US" sz="4000" dirty="0"/>
          </a:p>
        </p:txBody>
      </p:sp>
      <p:grpSp>
        <p:nvGrpSpPr>
          <p:cNvPr id="35" name="Group 34"/>
          <p:cNvGrpSpPr/>
          <p:nvPr/>
        </p:nvGrpSpPr>
        <p:grpSpPr>
          <a:xfrm>
            <a:off x="493856" y="3775501"/>
            <a:ext cx="11263821" cy="2926626"/>
            <a:chOff x="493856" y="3775501"/>
            <a:chExt cx="11263821" cy="2926626"/>
          </a:xfrm>
        </p:grpSpPr>
        <p:sp>
          <p:nvSpPr>
            <p:cNvPr id="4" name="TextBox 3"/>
            <p:cNvSpPr txBox="1"/>
            <p:nvPr/>
          </p:nvSpPr>
          <p:spPr>
            <a:xfrm>
              <a:off x="493856" y="5532238"/>
              <a:ext cx="11263821" cy="46166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Ntdll.dll  </a:t>
              </a:r>
            </a:p>
          </p:txBody>
        </p:sp>
        <p:sp>
          <p:nvSpPr>
            <p:cNvPr id="5" name="TextBox 4"/>
            <p:cNvSpPr txBox="1"/>
            <p:nvPr/>
          </p:nvSpPr>
          <p:spPr>
            <a:xfrm>
              <a:off x="503237" y="6240462"/>
              <a:ext cx="11254440" cy="46166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Windows Executive Layer </a:t>
              </a:r>
            </a:p>
          </p:txBody>
        </p:sp>
        <p:sp>
          <p:nvSpPr>
            <p:cNvPr id="6" name="Rectangle 5"/>
            <p:cNvSpPr/>
            <p:nvPr/>
          </p:nvSpPr>
          <p:spPr>
            <a:xfrm>
              <a:off x="503237" y="3946596"/>
              <a:ext cx="1676400" cy="646331"/>
            </a:xfrm>
            <a:prstGeom prst="rect">
              <a:avLst/>
            </a:prstGeom>
            <a:ln>
              <a:solidFill>
                <a:schemeClr val="tx1"/>
              </a:solidFill>
            </a:ln>
          </p:spPr>
          <p:txBody>
            <a:bodyPr wrap="square">
              <a:spAutoFit/>
            </a:bodyPr>
            <a:lstStyle/>
            <a:p>
              <a:pPr defTabSz="930860"/>
              <a:r>
                <a:rPr lang="en-US" dirty="0" smtClean="0">
                  <a:solidFill>
                    <a:srgbClr val="FFFFFF"/>
                  </a:solidFill>
                </a:rPr>
                <a:t>Framework-1</a:t>
              </a:r>
            </a:p>
            <a:p>
              <a:pPr defTabSz="930860"/>
              <a:endParaRPr lang="en-US" dirty="0">
                <a:solidFill>
                  <a:srgbClr val="FFFFFF"/>
                </a:solidFill>
              </a:endParaRPr>
            </a:p>
          </p:txBody>
        </p:sp>
        <p:sp>
          <p:nvSpPr>
            <p:cNvPr id="7" name="Rectangle 6"/>
            <p:cNvSpPr/>
            <p:nvPr/>
          </p:nvSpPr>
          <p:spPr>
            <a:xfrm>
              <a:off x="503237" y="4834748"/>
              <a:ext cx="2024964" cy="369332"/>
            </a:xfrm>
            <a:prstGeom prst="rect">
              <a:avLst/>
            </a:prstGeom>
            <a:ln>
              <a:solidFill>
                <a:schemeClr val="tx1"/>
              </a:solidFill>
            </a:ln>
          </p:spPr>
          <p:txBody>
            <a:bodyPr wrap="square">
              <a:spAutoFit/>
            </a:bodyPr>
            <a:lstStyle/>
            <a:p>
              <a:pPr defTabSz="930860"/>
              <a:r>
                <a:rPr lang="en-US" dirty="0" smtClean="0">
                  <a:solidFill>
                    <a:srgbClr val="FFFFFF"/>
                  </a:solidFill>
                </a:rPr>
                <a:t>Runtime-1</a:t>
              </a:r>
              <a:endParaRPr lang="en-US" dirty="0">
                <a:solidFill>
                  <a:srgbClr val="FFFFFF"/>
                </a:solidFill>
              </a:endParaRPr>
            </a:p>
          </p:txBody>
        </p:sp>
        <p:sp>
          <p:nvSpPr>
            <p:cNvPr id="9" name="Rectangle 8"/>
            <p:cNvSpPr/>
            <p:nvPr/>
          </p:nvSpPr>
          <p:spPr>
            <a:xfrm>
              <a:off x="8840141" y="3950221"/>
              <a:ext cx="2565079" cy="646331"/>
            </a:xfrm>
            <a:prstGeom prst="rect">
              <a:avLst/>
            </a:prstGeom>
            <a:ln>
              <a:solidFill>
                <a:schemeClr val="tx1"/>
              </a:solidFill>
            </a:ln>
          </p:spPr>
          <p:txBody>
            <a:bodyPr wrap="square">
              <a:spAutoFit/>
            </a:bodyPr>
            <a:lstStyle/>
            <a:p>
              <a:pPr defTabSz="930860"/>
              <a:r>
                <a:rPr lang="en-US" dirty="0" err="1">
                  <a:solidFill>
                    <a:srgbClr val="FFFFFF"/>
                  </a:solidFill>
                </a:rPr>
                <a:t>.</a:t>
              </a:r>
              <a:r>
                <a:rPr lang="en-US" dirty="0" err="1" smtClean="0">
                  <a:solidFill>
                    <a:srgbClr val="FFFFFF"/>
                  </a:solidFill>
                </a:rPr>
                <a:t>Net</a:t>
              </a:r>
              <a:r>
                <a:rPr lang="en-US" dirty="0" smtClean="0">
                  <a:solidFill>
                    <a:srgbClr val="FFFFFF"/>
                  </a:solidFill>
                </a:rPr>
                <a:t> Native </a:t>
              </a:r>
              <a:r>
                <a:rPr lang="en-US" dirty="0">
                  <a:solidFill>
                    <a:srgbClr val="FFFFFF"/>
                  </a:solidFill>
                </a:rPr>
                <a:t>Framework</a:t>
              </a:r>
            </a:p>
            <a:p>
              <a:pPr defTabSz="930860"/>
              <a:r>
                <a:rPr lang="en-US" dirty="0" smtClean="0">
                  <a:solidFill>
                    <a:srgbClr val="FFFFFF"/>
                  </a:solidFill>
                </a:rPr>
                <a:t>Class </a:t>
              </a:r>
              <a:r>
                <a:rPr lang="en-US" dirty="0">
                  <a:solidFill>
                    <a:srgbClr val="FFFFFF"/>
                  </a:solidFill>
                </a:rPr>
                <a:t>Library</a:t>
              </a:r>
            </a:p>
          </p:txBody>
        </p:sp>
        <p:sp>
          <p:nvSpPr>
            <p:cNvPr id="10" name="Rectangle 9"/>
            <p:cNvSpPr/>
            <p:nvPr/>
          </p:nvSpPr>
          <p:spPr>
            <a:xfrm>
              <a:off x="8840141" y="4799401"/>
              <a:ext cx="2917536" cy="369332"/>
            </a:xfrm>
            <a:prstGeom prst="rect">
              <a:avLst/>
            </a:prstGeom>
            <a:ln>
              <a:solidFill>
                <a:schemeClr val="tx1"/>
              </a:solidFill>
            </a:ln>
          </p:spPr>
          <p:txBody>
            <a:bodyPr wrap="square">
              <a:spAutoFit/>
            </a:bodyPr>
            <a:lstStyle/>
            <a:p>
              <a:pPr defTabSz="930860"/>
              <a:r>
                <a:rPr lang="en-US" dirty="0">
                  <a:solidFill>
                    <a:srgbClr val="FFFFFF"/>
                  </a:solidFill>
                </a:rPr>
                <a:t>MRT100.dll	</a:t>
              </a:r>
            </a:p>
          </p:txBody>
        </p:sp>
        <p:sp>
          <p:nvSpPr>
            <p:cNvPr id="18" name="Rectangle 17"/>
            <p:cNvSpPr/>
            <p:nvPr/>
          </p:nvSpPr>
          <p:spPr>
            <a:xfrm>
              <a:off x="2872460" y="3775501"/>
              <a:ext cx="1578047" cy="923330"/>
            </a:xfrm>
            <a:prstGeom prst="rect">
              <a:avLst/>
            </a:prstGeom>
            <a:ln>
              <a:solidFill>
                <a:schemeClr val="tx1"/>
              </a:solidFill>
            </a:ln>
          </p:spPr>
          <p:txBody>
            <a:bodyPr wrap="square">
              <a:spAutoFit/>
            </a:bodyPr>
            <a:lstStyle/>
            <a:p>
              <a:pPr defTabSz="930860"/>
              <a:r>
                <a:rPr lang="en-US" dirty="0">
                  <a:solidFill>
                    <a:srgbClr val="FFFFFF"/>
                  </a:solidFill>
                </a:rPr>
                <a:t>STL</a:t>
              </a:r>
            </a:p>
            <a:p>
              <a:pPr defTabSz="930860"/>
              <a:r>
                <a:rPr lang="en-US" dirty="0">
                  <a:solidFill>
                    <a:srgbClr val="FFFFFF"/>
                  </a:solidFill>
                </a:rPr>
                <a:t>BOOST</a:t>
              </a:r>
            </a:p>
            <a:p>
              <a:pPr defTabSz="930860"/>
              <a:r>
                <a:rPr lang="en-US" dirty="0" err="1" smtClean="0">
                  <a:solidFill>
                    <a:srgbClr val="FFFFFF"/>
                  </a:solidFill>
                </a:rPr>
                <a:t>WinRT</a:t>
              </a:r>
              <a:endParaRPr lang="en-US" dirty="0">
                <a:solidFill>
                  <a:srgbClr val="FFFFFF"/>
                </a:solidFill>
              </a:endParaRPr>
            </a:p>
          </p:txBody>
        </p:sp>
        <p:sp>
          <p:nvSpPr>
            <p:cNvPr id="19" name="Rectangle 18"/>
            <p:cNvSpPr/>
            <p:nvPr/>
          </p:nvSpPr>
          <p:spPr>
            <a:xfrm>
              <a:off x="2884722" y="4854961"/>
              <a:ext cx="1886297" cy="369332"/>
            </a:xfrm>
            <a:prstGeom prst="rect">
              <a:avLst/>
            </a:prstGeom>
            <a:ln>
              <a:solidFill>
                <a:schemeClr val="tx1"/>
              </a:solidFill>
            </a:ln>
          </p:spPr>
          <p:txBody>
            <a:bodyPr wrap="square">
              <a:spAutoFit/>
            </a:bodyPr>
            <a:lstStyle/>
            <a:p>
              <a:pPr defTabSz="930860"/>
              <a:r>
                <a:rPr lang="en-US" dirty="0" smtClean="0">
                  <a:solidFill>
                    <a:srgbClr val="FFFFFF"/>
                  </a:solidFill>
                </a:rPr>
                <a:t>CRT140.dll</a:t>
              </a:r>
              <a:endParaRPr lang="en-US" dirty="0">
                <a:solidFill>
                  <a:srgbClr val="FFFFFF"/>
                </a:solidFill>
              </a:endParaRPr>
            </a:p>
          </p:txBody>
        </p:sp>
        <p:pic>
          <p:nvPicPr>
            <p:cNvPr id="20" name="Picture 19"/>
            <p:cNvPicPr>
              <a:picLocks noChangeAspect="1"/>
            </p:cNvPicPr>
            <p:nvPr/>
          </p:nvPicPr>
          <p:blipFill>
            <a:blip r:embed="rId3"/>
            <a:stretch>
              <a:fillRect/>
            </a:stretch>
          </p:blipFill>
          <p:spPr>
            <a:xfrm>
              <a:off x="7109412" y="4898932"/>
              <a:ext cx="281472" cy="281389"/>
            </a:xfrm>
            <a:prstGeom prst="rect">
              <a:avLst/>
            </a:prstGeom>
          </p:spPr>
        </p:pic>
        <p:pic>
          <p:nvPicPr>
            <p:cNvPr id="21" name="Picture 20"/>
            <p:cNvPicPr>
              <a:picLocks noChangeAspect="1"/>
            </p:cNvPicPr>
            <p:nvPr/>
          </p:nvPicPr>
          <p:blipFill>
            <a:blip r:embed="rId3"/>
            <a:stretch>
              <a:fillRect/>
            </a:stretch>
          </p:blipFill>
          <p:spPr>
            <a:xfrm>
              <a:off x="7599594" y="4901046"/>
              <a:ext cx="281472" cy="281389"/>
            </a:xfrm>
            <a:prstGeom prst="rect">
              <a:avLst/>
            </a:prstGeom>
          </p:spPr>
        </p:pic>
        <p:pic>
          <p:nvPicPr>
            <p:cNvPr id="22" name="Picture 21"/>
            <p:cNvPicPr>
              <a:picLocks noChangeAspect="1"/>
            </p:cNvPicPr>
            <p:nvPr/>
          </p:nvPicPr>
          <p:blipFill>
            <a:blip r:embed="rId3"/>
            <a:stretch>
              <a:fillRect/>
            </a:stretch>
          </p:blipFill>
          <p:spPr>
            <a:xfrm>
              <a:off x="8079131" y="4904344"/>
              <a:ext cx="281472" cy="281389"/>
            </a:xfrm>
            <a:prstGeom prst="rect">
              <a:avLst/>
            </a:prstGeom>
          </p:spPr>
        </p:pic>
      </p:grpSp>
      <p:sp>
        <p:nvSpPr>
          <p:cNvPr id="37" name="TextBox 36"/>
          <p:cNvSpPr txBox="1"/>
          <p:nvPr/>
        </p:nvSpPr>
        <p:spPr>
          <a:xfrm>
            <a:off x="7881065" y="5578404"/>
            <a:ext cx="2909171" cy="461665"/>
          </a:xfrm>
          <a:prstGeom prst="rect">
            <a:avLst/>
          </a:prstGeom>
          <a:noFill/>
        </p:spPr>
        <p:txBody>
          <a:bodyPr wrap="square" rtlCol="0">
            <a:spAutoFit/>
          </a:bodyPr>
          <a:lstStyle/>
          <a:p>
            <a:pPr defTabSz="930860"/>
            <a:r>
              <a:rPr lang="en-US" sz="2400" dirty="0" smtClean="0">
                <a:gradFill>
                  <a:gsLst>
                    <a:gs pos="0">
                      <a:srgbClr val="FFFFFF"/>
                    </a:gs>
                    <a:gs pos="100000">
                      <a:srgbClr val="FFFFFF"/>
                    </a:gs>
                  </a:gsLst>
                  <a:lin ang="5400000" scaled="0"/>
                </a:gradFill>
              </a:rPr>
              <a:t>ARM 32 (4 core)</a:t>
            </a:r>
          </a:p>
        </p:txBody>
      </p:sp>
      <p:grpSp>
        <p:nvGrpSpPr>
          <p:cNvPr id="42" name="Group 41"/>
          <p:cNvGrpSpPr/>
          <p:nvPr/>
        </p:nvGrpSpPr>
        <p:grpSpPr>
          <a:xfrm>
            <a:off x="4416583" y="142207"/>
            <a:ext cx="2216772" cy="2593055"/>
            <a:chOff x="4471752" y="3044443"/>
            <a:chExt cx="2216772" cy="2331385"/>
          </a:xfrm>
        </p:grpSpPr>
        <p:sp>
          <p:nvSpPr>
            <p:cNvPr id="38" name="Rectangle 37"/>
            <p:cNvSpPr/>
            <p:nvPr/>
          </p:nvSpPr>
          <p:spPr>
            <a:xfrm>
              <a:off x="5662987" y="3044443"/>
              <a:ext cx="1025537" cy="369332"/>
            </a:xfrm>
            <a:prstGeom prst="rect">
              <a:avLst/>
            </a:prstGeom>
            <a:ln>
              <a:solidFill>
                <a:schemeClr val="accent6"/>
              </a:solidFill>
            </a:ln>
          </p:spPr>
          <p:txBody>
            <a:bodyPr wrap="none">
              <a:spAutoFit/>
            </a:bodyPr>
            <a:lstStyle/>
            <a:p>
              <a:pPr defTabSz="930860"/>
              <a:r>
                <a:rPr lang="en-US" dirty="0" smtClean="0">
                  <a:solidFill>
                    <a:srgbClr val="FFFFFF"/>
                  </a:solidFill>
                </a:rPr>
                <a:t>USR.EXE</a:t>
              </a:r>
              <a:endParaRPr lang="en-US" dirty="0">
                <a:solidFill>
                  <a:srgbClr val="FFFFFF"/>
                </a:solidFill>
              </a:endParaRPr>
            </a:p>
          </p:txBody>
        </p:sp>
        <p:sp>
          <p:nvSpPr>
            <p:cNvPr id="39" name="Striped Right Arrow 38"/>
            <p:cNvSpPr/>
            <p:nvPr/>
          </p:nvSpPr>
          <p:spPr bwMode="auto">
            <a:xfrm rot="9404307">
              <a:off x="4471752" y="3728967"/>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40" name="Striped Right Arrow 39"/>
            <p:cNvSpPr/>
            <p:nvPr/>
          </p:nvSpPr>
          <p:spPr bwMode="auto">
            <a:xfrm rot="5400000">
              <a:off x="5038289" y="4353239"/>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41" name="Striped Right Arrow 40"/>
            <p:cNvSpPr/>
            <p:nvPr/>
          </p:nvSpPr>
          <p:spPr bwMode="auto">
            <a:xfrm rot="7869215">
              <a:off x="4376889" y="4164116"/>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45" name="Picture 2" descr="http://images.dailytech.com/nimage/22453_Tegra%2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084" y="4898932"/>
            <a:ext cx="2229694" cy="1962131"/>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bwMode="auto">
          <a:xfrm>
            <a:off x="4605449" y="1484974"/>
            <a:ext cx="4284323" cy="152400"/>
          </a:xfrm>
          <a:prstGeom prst="leftRight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3" name="Left-Right Arrow 22"/>
          <p:cNvSpPr/>
          <p:nvPr/>
        </p:nvSpPr>
        <p:spPr bwMode="auto">
          <a:xfrm>
            <a:off x="4645710" y="2523288"/>
            <a:ext cx="3962400" cy="152400"/>
          </a:xfrm>
          <a:prstGeom prst="leftRight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092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013 -0.09238 L 0.00013 -0.34226 " pathEditMode="relative" rAng="0" ptsTypes="AA">
                                      <p:cBhvr>
                                        <p:cTn id="13" dur="2000" fill="hold"/>
                                        <p:tgtEl>
                                          <p:spTgt spid="35"/>
                                        </p:tgtEl>
                                        <p:attrNameLst>
                                          <p:attrName>ppt_x</p:attrName>
                                          <p:attrName>ppt_y</p:attrName>
                                        </p:attrNameLst>
                                      </p:cBhvr>
                                      <p:rCtr x="0" y="-12506"/>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350837" y="68262"/>
            <a:ext cx="4439908" cy="3027847"/>
            <a:chOff x="350837" y="68262"/>
            <a:chExt cx="4439908" cy="3027847"/>
          </a:xfrm>
        </p:grpSpPr>
        <p:pic>
          <p:nvPicPr>
            <p:cNvPr id="63" name="Picture 2" descr="http://images.dailytech.com/nimage/22453_Tegra%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632" y="2569845"/>
              <a:ext cx="598027" cy="526264"/>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350837" y="68262"/>
              <a:ext cx="4267200" cy="2286000"/>
              <a:chOff x="655637" y="1592262"/>
              <a:chExt cx="10668000" cy="4953000"/>
            </a:xfrm>
          </p:grpSpPr>
          <p:grpSp>
            <p:nvGrpSpPr>
              <p:cNvPr id="65" name="Group 64"/>
              <p:cNvGrpSpPr/>
              <p:nvPr/>
            </p:nvGrpSpPr>
            <p:grpSpPr>
              <a:xfrm>
                <a:off x="655637" y="1592262"/>
                <a:ext cx="10668000" cy="4953000"/>
                <a:chOff x="493856" y="387145"/>
                <a:chExt cx="11327110" cy="6470414"/>
              </a:xfrm>
            </p:grpSpPr>
            <p:sp>
              <p:nvSpPr>
                <p:cNvPr id="69" name="TextBox 68"/>
                <p:cNvSpPr txBox="1"/>
                <p:nvPr/>
              </p:nvSpPr>
              <p:spPr>
                <a:xfrm>
                  <a:off x="493856" y="5532238"/>
                  <a:ext cx="11327110"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p>
              </p:txBody>
            </p:sp>
            <p:sp>
              <p:nvSpPr>
                <p:cNvPr id="70" name="TextBox 69"/>
                <p:cNvSpPr txBox="1"/>
                <p:nvPr/>
              </p:nvSpPr>
              <p:spPr>
                <a:xfrm>
                  <a:off x="503238" y="6240464"/>
                  <a:ext cx="11317728"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a:t>
                  </a:r>
                  <a:r>
                    <a:rPr lang="en-US" sz="800" dirty="0" smtClean="0">
                      <a:gradFill>
                        <a:gsLst>
                          <a:gs pos="0">
                            <a:srgbClr val="FFFFFF"/>
                          </a:gs>
                          <a:gs pos="100000">
                            <a:srgbClr val="FFFFFF"/>
                          </a:gs>
                        </a:gsLst>
                        <a:lin ang="5400000" scaled="0"/>
                      </a:gradFill>
                    </a:rPr>
                    <a:t> </a:t>
                  </a:r>
                </a:p>
              </p:txBody>
            </p:sp>
            <p:sp>
              <p:nvSpPr>
                <p:cNvPr id="71" name="Rectangle 70"/>
                <p:cNvSpPr/>
                <p:nvPr/>
              </p:nvSpPr>
              <p:spPr>
                <a:xfrm>
                  <a:off x="503238" y="3946597"/>
                  <a:ext cx="1676400" cy="658236"/>
                </a:xfrm>
                <a:prstGeom prst="rect">
                  <a:avLst/>
                </a:prstGeom>
                <a:ln>
                  <a:solidFill>
                    <a:schemeClr val="tx1"/>
                  </a:solidFill>
                </a:ln>
              </p:spPr>
              <p:txBody>
                <a:bodyPr wrap="square">
                  <a:spAutoFit/>
                </a:bodyPr>
                <a:lstStyle/>
                <a:p>
                  <a:pPr defTabSz="930860"/>
                  <a:endParaRPr lang="en-US" sz="800" dirty="0" smtClean="0">
                    <a:solidFill>
                      <a:srgbClr val="FFFFFF"/>
                    </a:solidFill>
                  </a:endParaRPr>
                </a:p>
                <a:p>
                  <a:pPr defTabSz="930860"/>
                  <a:endParaRPr lang="en-US" dirty="0">
                    <a:solidFill>
                      <a:srgbClr val="FFFFFF"/>
                    </a:solidFill>
                  </a:endParaRPr>
                </a:p>
              </p:txBody>
            </p:sp>
            <p:sp>
              <p:nvSpPr>
                <p:cNvPr id="72" name="Rectangle 71"/>
                <p:cNvSpPr/>
                <p:nvPr/>
              </p:nvSpPr>
              <p:spPr>
                <a:xfrm>
                  <a:off x="503238" y="4834748"/>
                  <a:ext cx="2024964"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73" name="Rectangle 72"/>
                <p:cNvSpPr/>
                <p:nvPr/>
              </p:nvSpPr>
              <p:spPr>
                <a:xfrm>
                  <a:off x="8840142" y="3950222"/>
                  <a:ext cx="2565079"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74" name="Rectangle 73"/>
                <p:cNvSpPr/>
                <p:nvPr/>
              </p:nvSpPr>
              <p:spPr>
                <a:xfrm>
                  <a:off x="8903430" y="4834748"/>
                  <a:ext cx="2917536" cy="493676"/>
                </a:xfrm>
                <a:prstGeom prst="rect">
                  <a:avLst/>
                </a:prstGeom>
                <a:ln>
                  <a:solidFill>
                    <a:schemeClr val="tx1"/>
                  </a:solidFill>
                </a:ln>
              </p:spPr>
              <p:txBody>
                <a:bodyPr wrap="square">
                  <a:spAutoFit/>
                </a:bodyPr>
                <a:lstStyle/>
                <a:p>
                  <a:pPr defTabSz="930860"/>
                  <a:r>
                    <a:rPr lang="en-US" dirty="0">
                      <a:solidFill>
                        <a:srgbClr val="FFFFFF"/>
                      </a:solidFill>
                    </a:rPr>
                    <a:t>	</a:t>
                  </a:r>
                </a:p>
              </p:txBody>
            </p:sp>
            <p:sp>
              <p:nvSpPr>
                <p:cNvPr id="75" name="Rectangle 74"/>
                <p:cNvSpPr/>
                <p:nvPr/>
              </p:nvSpPr>
              <p:spPr>
                <a:xfrm>
                  <a:off x="2795431" y="4026032"/>
                  <a:ext cx="1578046"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76" name="Rectangle 75"/>
                <p:cNvSpPr/>
                <p:nvPr/>
              </p:nvSpPr>
              <p:spPr>
                <a:xfrm>
                  <a:off x="2872461" y="4748280"/>
                  <a:ext cx="1637682"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77" name="Striped Right Arrow 76"/>
                <p:cNvSpPr/>
                <p:nvPr/>
              </p:nvSpPr>
              <p:spPr bwMode="auto">
                <a:xfrm rot="9404307">
                  <a:off x="4471752" y="3728967"/>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78" name="Striped Right Arrow 77"/>
                <p:cNvSpPr/>
                <p:nvPr/>
              </p:nvSpPr>
              <p:spPr bwMode="auto">
                <a:xfrm rot="7869215">
                  <a:off x="4376889" y="4164116"/>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79" name="Striped Right Arrow 78"/>
                <p:cNvSpPr/>
                <p:nvPr/>
              </p:nvSpPr>
              <p:spPr bwMode="auto">
                <a:xfrm rot="5400000">
                  <a:off x="5038289" y="4353239"/>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80" name="Group 79"/>
                <p:cNvGrpSpPr/>
                <p:nvPr/>
              </p:nvGrpSpPr>
              <p:grpSpPr>
                <a:xfrm>
                  <a:off x="5083765" y="387145"/>
                  <a:ext cx="1887943" cy="2939195"/>
                  <a:chOff x="5083765" y="387145"/>
                  <a:chExt cx="1887943" cy="2939195"/>
                </a:xfrm>
              </p:grpSpPr>
              <p:sp>
                <p:nvSpPr>
                  <p:cNvPr id="81" name="Rectangle 80"/>
                  <p:cNvSpPr/>
                  <p:nvPr/>
                </p:nvSpPr>
                <p:spPr>
                  <a:xfrm>
                    <a:off x="5548108" y="3038362"/>
                    <a:ext cx="497526" cy="287978"/>
                  </a:xfrm>
                  <a:prstGeom prst="rect">
                    <a:avLst/>
                  </a:prstGeom>
                  <a:ln>
                    <a:solidFill>
                      <a:schemeClr val="accent6"/>
                    </a:solidFill>
                  </a:ln>
                </p:spPr>
                <p:txBody>
                  <a:bodyPr wrap="none">
                    <a:spAutoFit/>
                  </a:bodyPr>
                  <a:lstStyle/>
                  <a:p>
                    <a:pPr defTabSz="930860"/>
                    <a:r>
                      <a:rPr lang="en-US" sz="800" dirty="0" smtClean="0">
                        <a:solidFill>
                          <a:srgbClr val="FFFFFF"/>
                        </a:solidFill>
                      </a:rPr>
                      <a:t>.exe </a:t>
                    </a:r>
                    <a:endParaRPr lang="en-US" sz="800" dirty="0">
                      <a:solidFill>
                        <a:srgbClr val="FFFFFF"/>
                      </a:solidFill>
                    </a:endParaRPr>
                  </a:p>
                </p:txBody>
              </p:sp>
              <p:sp>
                <p:nvSpPr>
                  <p:cNvPr id="82" name="Rectangle 81"/>
                  <p:cNvSpPr/>
                  <p:nvPr/>
                </p:nvSpPr>
                <p:spPr>
                  <a:xfrm>
                    <a:off x="5083765" y="2188928"/>
                    <a:ext cx="831194" cy="287978"/>
                  </a:xfrm>
                  <a:prstGeom prst="rect">
                    <a:avLst/>
                  </a:prstGeom>
                  <a:ln>
                    <a:solidFill>
                      <a:schemeClr val="tx1"/>
                    </a:solidFill>
                  </a:ln>
                </p:spPr>
                <p:txBody>
                  <a:bodyPr wrap="square">
                    <a:spAutoFit/>
                  </a:bodyPr>
                  <a:lstStyle/>
                  <a:p>
                    <a:pPr defTabSz="930860"/>
                    <a:endParaRPr lang="en-US" sz="800" dirty="0" smtClean="0">
                      <a:solidFill>
                        <a:srgbClr val="FFFFFF"/>
                      </a:solidFill>
                    </a:endParaRPr>
                  </a:p>
                </p:txBody>
              </p:sp>
              <p:sp>
                <p:nvSpPr>
                  <p:cNvPr id="83" name="Rectangle 82"/>
                  <p:cNvSpPr/>
                  <p:nvPr/>
                </p:nvSpPr>
                <p:spPr>
                  <a:xfrm>
                    <a:off x="6069902" y="2188928"/>
                    <a:ext cx="901806"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84" name="Rectangle 83"/>
                  <p:cNvSpPr/>
                  <p:nvPr/>
                </p:nvSpPr>
                <p:spPr>
                  <a:xfrm>
                    <a:off x="5083765" y="1463034"/>
                    <a:ext cx="1887943"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smtClean="0">
                      <a:solidFill>
                        <a:srgbClr val="FFFFFF"/>
                      </a:solidFill>
                    </a:endParaRPr>
                  </a:p>
                </p:txBody>
              </p:sp>
              <p:sp>
                <p:nvSpPr>
                  <p:cNvPr id="85" name="Rectangle 84"/>
                  <p:cNvSpPr/>
                  <p:nvPr/>
                </p:nvSpPr>
                <p:spPr>
                  <a:xfrm>
                    <a:off x="5663826" y="387145"/>
                    <a:ext cx="633102" cy="287978"/>
                  </a:xfrm>
                  <a:prstGeom prst="rect">
                    <a:avLst/>
                  </a:prstGeom>
                </p:spPr>
                <p:txBody>
                  <a:bodyPr wrap="none">
                    <a:spAutoFit/>
                  </a:bodyPr>
                  <a:lstStyle/>
                  <a:p>
                    <a:pPr defTabSz="930860"/>
                    <a:r>
                      <a:rPr lang="en-US" sz="800" dirty="0">
                        <a:solidFill>
                          <a:srgbClr val="FFFFFF"/>
                        </a:solidFill>
                      </a:rPr>
                      <a:t>C/C++</a:t>
                    </a:r>
                  </a:p>
                </p:txBody>
              </p:sp>
              <p:sp>
                <p:nvSpPr>
                  <p:cNvPr id="86" name="Down Arrow 85"/>
                  <p:cNvSpPr/>
                  <p:nvPr/>
                </p:nvSpPr>
                <p:spPr bwMode="auto">
                  <a:xfrm>
                    <a:off x="5956489" y="855287"/>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7" name="Down Arrow 86"/>
                  <p:cNvSpPr/>
                  <p:nvPr/>
                </p:nvSpPr>
                <p:spPr bwMode="auto">
                  <a:xfrm>
                    <a:off x="5987918" y="2648568"/>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66" name="Picture 65"/>
              <p:cNvPicPr>
                <a:picLocks noChangeAspect="1"/>
              </p:cNvPicPr>
              <p:nvPr/>
            </p:nvPicPr>
            <p:blipFill>
              <a:blip r:embed="rId4"/>
              <a:stretch>
                <a:fillRect/>
              </a:stretch>
            </p:blipFill>
            <p:spPr>
              <a:xfrm>
                <a:off x="7218174" y="4886694"/>
                <a:ext cx="281472" cy="281389"/>
              </a:xfrm>
              <a:prstGeom prst="rect">
                <a:avLst/>
              </a:prstGeom>
            </p:spPr>
          </p:pic>
          <p:pic>
            <p:nvPicPr>
              <p:cNvPr id="67" name="Picture 66"/>
              <p:cNvPicPr>
                <a:picLocks noChangeAspect="1"/>
              </p:cNvPicPr>
              <p:nvPr/>
            </p:nvPicPr>
            <p:blipFill>
              <a:blip r:embed="rId4"/>
              <a:stretch>
                <a:fillRect/>
              </a:stretch>
            </p:blipFill>
            <p:spPr>
              <a:xfrm>
                <a:off x="7643617" y="4878719"/>
                <a:ext cx="281472" cy="281389"/>
              </a:xfrm>
              <a:prstGeom prst="rect">
                <a:avLst/>
              </a:prstGeom>
            </p:spPr>
          </p:pic>
          <p:pic>
            <p:nvPicPr>
              <p:cNvPr id="68" name="Picture 67"/>
              <p:cNvPicPr>
                <a:picLocks noChangeAspect="1"/>
              </p:cNvPicPr>
              <p:nvPr/>
            </p:nvPicPr>
            <p:blipFill>
              <a:blip r:embed="rId4"/>
              <a:stretch>
                <a:fillRect/>
              </a:stretch>
            </p:blipFill>
            <p:spPr>
              <a:xfrm>
                <a:off x="8060802" y="4878719"/>
                <a:ext cx="281472" cy="281389"/>
              </a:xfrm>
              <a:prstGeom prst="rect">
                <a:avLst/>
              </a:prstGeom>
            </p:spPr>
          </p:pic>
        </p:grpSp>
        <p:sp>
          <p:nvSpPr>
            <p:cNvPr id="17" name="TextBox 16"/>
            <p:cNvSpPr txBox="1"/>
            <p:nvPr/>
          </p:nvSpPr>
          <p:spPr>
            <a:xfrm>
              <a:off x="3141000" y="2602944"/>
              <a:ext cx="1649745" cy="461665"/>
            </a:xfrm>
            <a:prstGeom prst="rect">
              <a:avLst/>
            </a:prstGeom>
            <a:noFill/>
          </p:spPr>
          <p:txBody>
            <a:bodyPr wrap="square" rtlCol="0">
              <a:spAutoFit/>
            </a:bodyPr>
            <a:lstStyle/>
            <a:p>
              <a:pPr defTabSz="930860"/>
              <a:r>
                <a:rPr lang="en-US" sz="2400" dirty="0" smtClean="0">
                  <a:gradFill>
                    <a:gsLst>
                      <a:gs pos="0">
                        <a:srgbClr val="FFFFFF"/>
                      </a:gs>
                      <a:gs pos="100000">
                        <a:srgbClr val="FFFFFF"/>
                      </a:gs>
                    </a:gsLst>
                    <a:lin ang="5400000" scaled="0"/>
                  </a:gradFill>
                </a:rPr>
                <a:t>ARM 32</a:t>
              </a:r>
            </a:p>
          </p:txBody>
        </p:sp>
      </p:grpSp>
      <p:grpSp>
        <p:nvGrpSpPr>
          <p:cNvPr id="25" name="Group 24"/>
          <p:cNvGrpSpPr/>
          <p:nvPr/>
        </p:nvGrpSpPr>
        <p:grpSpPr>
          <a:xfrm>
            <a:off x="6540944" y="-6966"/>
            <a:ext cx="4941630" cy="3401035"/>
            <a:chOff x="6540944" y="-6966"/>
            <a:chExt cx="4941630" cy="3401035"/>
          </a:xfrm>
        </p:grpSpPr>
        <p:grpSp>
          <p:nvGrpSpPr>
            <p:cNvPr id="112" name="Group 111"/>
            <p:cNvGrpSpPr/>
            <p:nvPr/>
          </p:nvGrpSpPr>
          <p:grpSpPr>
            <a:xfrm>
              <a:off x="6540944" y="-6966"/>
              <a:ext cx="4267200" cy="2286000"/>
              <a:chOff x="655637" y="1592262"/>
              <a:chExt cx="10668000" cy="4953000"/>
            </a:xfrm>
          </p:grpSpPr>
          <p:grpSp>
            <p:nvGrpSpPr>
              <p:cNvPr id="113" name="Group 112"/>
              <p:cNvGrpSpPr/>
              <p:nvPr/>
            </p:nvGrpSpPr>
            <p:grpSpPr>
              <a:xfrm>
                <a:off x="655637" y="1592262"/>
                <a:ext cx="10668000" cy="4953000"/>
                <a:chOff x="493856" y="387145"/>
                <a:chExt cx="11327110" cy="6470414"/>
              </a:xfrm>
            </p:grpSpPr>
            <p:sp>
              <p:nvSpPr>
                <p:cNvPr id="117" name="TextBox 116"/>
                <p:cNvSpPr txBox="1"/>
                <p:nvPr/>
              </p:nvSpPr>
              <p:spPr>
                <a:xfrm>
                  <a:off x="493856" y="5532238"/>
                  <a:ext cx="11327110"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p>
              </p:txBody>
            </p:sp>
            <p:sp>
              <p:nvSpPr>
                <p:cNvPr id="118" name="TextBox 117"/>
                <p:cNvSpPr txBox="1"/>
                <p:nvPr/>
              </p:nvSpPr>
              <p:spPr>
                <a:xfrm>
                  <a:off x="503238" y="6240464"/>
                  <a:ext cx="11317728"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a:t>
                  </a:r>
                  <a:r>
                    <a:rPr lang="en-US" sz="800" dirty="0" smtClean="0">
                      <a:gradFill>
                        <a:gsLst>
                          <a:gs pos="0">
                            <a:srgbClr val="FFFFFF"/>
                          </a:gs>
                          <a:gs pos="100000">
                            <a:srgbClr val="FFFFFF"/>
                          </a:gs>
                        </a:gsLst>
                        <a:lin ang="5400000" scaled="0"/>
                      </a:gradFill>
                    </a:rPr>
                    <a:t> </a:t>
                  </a:r>
                </a:p>
              </p:txBody>
            </p:sp>
            <p:sp>
              <p:nvSpPr>
                <p:cNvPr id="119" name="Rectangle 118"/>
                <p:cNvSpPr/>
                <p:nvPr/>
              </p:nvSpPr>
              <p:spPr>
                <a:xfrm>
                  <a:off x="503238" y="3946597"/>
                  <a:ext cx="1676400" cy="658236"/>
                </a:xfrm>
                <a:prstGeom prst="rect">
                  <a:avLst/>
                </a:prstGeom>
                <a:ln>
                  <a:solidFill>
                    <a:schemeClr val="tx1"/>
                  </a:solidFill>
                </a:ln>
              </p:spPr>
              <p:txBody>
                <a:bodyPr wrap="square">
                  <a:spAutoFit/>
                </a:bodyPr>
                <a:lstStyle/>
                <a:p>
                  <a:pPr defTabSz="930860"/>
                  <a:endParaRPr lang="en-US" sz="800" dirty="0" smtClean="0">
                    <a:solidFill>
                      <a:srgbClr val="FFFFFF"/>
                    </a:solidFill>
                  </a:endParaRPr>
                </a:p>
                <a:p>
                  <a:pPr defTabSz="930860"/>
                  <a:endParaRPr lang="en-US" dirty="0">
                    <a:solidFill>
                      <a:srgbClr val="FFFFFF"/>
                    </a:solidFill>
                  </a:endParaRPr>
                </a:p>
              </p:txBody>
            </p:sp>
            <p:sp>
              <p:nvSpPr>
                <p:cNvPr id="120" name="Rectangle 119"/>
                <p:cNvSpPr/>
                <p:nvPr/>
              </p:nvSpPr>
              <p:spPr>
                <a:xfrm>
                  <a:off x="503238" y="4834748"/>
                  <a:ext cx="2024964"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21" name="Rectangle 120"/>
                <p:cNvSpPr/>
                <p:nvPr/>
              </p:nvSpPr>
              <p:spPr>
                <a:xfrm>
                  <a:off x="8840142" y="3950222"/>
                  <a:ext cx="2565079"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122" name="Rectangle 121"/>
                <p:cNvSpPr/>
                <p:nvPr/>
              </p:nvSpPr>
              <p:spPr>
                <a:xfrm>
                  <a:off x="8903430" y="4834748"/>
                  <a:ext cx="2917536" cy="493676"/>
                </a:xfrm>
                <a:prstGeom prst="rect">
                  <a:avLst/>
                </a:prstGeom>
                <a:ln>
                  <a:solidFill>
                    <a:schemeClr val="tx1"/>
                  </a:solidFill>
                </a:ln>
              </p:spPr>
              <p:txBody>
                <a:bodyPr wrap="square">
                  <a:spAutoFit/>
                </a:bodyPr>
                <a:lstStyle/>
                <a:p>
                  <a:pPr defTabSz="930860"/>
                  <a:r>
                    <a:rPr lang="en-US" dirty="0">
                      <a:solidFill>
                        <a:srgbClr val="FFFFFF"/>
                      </a:solidFill>
                    </a:rPr>
                    <a:t>	</a:t>
                  </a:r>
                </a:p>
              </p:txBody>
            </p:sp>
            <p:sp>
              <p:nvSpPr>
                <p:cNvPr id="123" name="Rectangle 122"/>
                <p:cNvSpPr/>
                <p:nvPr/>
              </p:nvSpPr>
              <p:spPr>
                <a:xfrm>
                  <a:off x="2795431" y="4026032"/>
                  <a:ext cx="1578046"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124" name="Rectangle 123"/>
                <p:cNvSpPr/>
                <p:nvPr/>
              </p:nvSpPr>
              <p:spPr>
                <a:xfrm>
                  <a:off x="2872461" y="4748280"/>
                  <a:ext cx="1637682"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25" name="Striped Right Arrow 124"/>
                <p:cNvSpPr/>
                <p:nvPr/>
              </p:nvSpPr>
              <p:spPr bwMode="auto">
                <a:xfrm rot="9404307">
                  <a:off x="4471752" y="3728967"/>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6" name="Striped Right Arrow 125"/>
                <p:cNvSpPr/>
                <p:nvPr/>
              </p:nvSpPr>
              <p:spPr bwMode="auto">
                <a:xfrm rot="7869215">
                  <a:off x="4376889" y="4164116"/>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7" name="Striped Right Arrow 126"/>
                <p:cNvSpPr/>
                <p:nvPr/>
              </p:nvSpPr>
              <p:spPr bwMode="auto">
                <a:xfrm rot="5400000">
                  <a:off x="5038289" y="4353239"/>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128" name="Group 127"/>
                <p:cNvGrpSpPr/>
                <p:nvPr/>
              </p:nvGrpSpPr>
              <p:grpSpPr>
                <a:xfrm>
                  <a:off x="5083765" y="387145"/>
                  <a:ext cx="1887943" cy="2939195"/>
                  <a:chOff x="5083765" y="387145"/>
                  <a:chExt cx="1887943" cy="2939195"/>
                </a:xfrm>
              </p:grpSpPr>
              <p:sp>
                <p:nvSpPr>
                  <p:cNvPr id="129" name="Rectangle 128"/>
                  <p:cNvSpPr/>
                  <p:nvPr/>
                </p:nvSpPr>
                <p:spPr>
                  <a:xfrm>
                    <a:off x="5548108" y="3038362"/>
                    <a:ext cx="497526" cy="287978"/>
                  </a:xfrm>
                  <a:prstGeom prst="rect">
                    <a:avLst/>
                  </a:prstGeom>
                  <a:ln>
                    <a:solidFill>
                      <a:schemeClr val="accent6"/>
                    </a:solidFill>
                  </a:ln>
                </p:spPr>
                <p:txBody>
                  <a:bodyPr wrap="none">
                    <a:spAutoFit/>
                  </a:bodyPr>
                  <a:lstStyle/>
                  <a:p>
                    <a:pPr defTabSz="930860"/>
                    <a:r>
                      <a:rPr lang="en-US" sz="800" dirty="0" smtClean="0">
                        <a:solidFill>
                          <a:srgbClr val="FFFFFF"/>
                        </a:solidFill>
                      </a:rPr>
                      <a:t>.exe </a:t>
                    </a:r>
                    <a:endParaRPr lang="en-US" sz="800" dirty="0">
                      <a:solidFill>
                        <a:srgbClr val="FFFFFF"/>
                      </a:solidFill>
                    </a:endParaRPr>
                  </a:p>
                </p:txBody>
              </p:sp>
              <p:sp>
                <p:nvSpPr>
                  <p:cNvPr id="130" name="Rectangle 129"/>
                  <p:cNvSpPr/>
                  <p:nvPr/>
                </p:nvSpPr>
                <p:spPr>
                  <a:xfrm>
                    <a:off x="5083765" y="2188928"/>
                    <a:ext cx="831194" cy="287978"/>
                  </a:xfrm>
                  <a:prstGeom prst="rect">
                    <a:avLst/>
                  </a:prstGeom>
                  <a:ln>
                    <a:solidFill>
                      <a:schemeClr val="tx1"/>
                    </a:solidFill>
                  </a:ln>
                </p:spPr>
                <p:txBody>
                  <a:bodyPr wrap="square">
                    <a:spAutoFit/>
                  </a:bodyPr>
                  <a:lstStyle/>
                  <a:p>
                    <a:pPr defTabSz="930860"/>
                    <a:endParaRPr lang="en-US" sz="800" dirty="0" smtClean="0">
                      <a:solidFill>
                        <a:srgbClr val="FFFFFF"/>
                      </a:solidFill>
                    </a:endParaRPr>
                  </a:p>
                </p:txBody>
              </p:sp>
              <p:sp>
                <p:nvSpPr>
                  <p:cNvPr id="131" name="Rectangle 130"/>
                  <p:cNvSpPr/>
                  <p:nvPr/>
                </p:nvSpPr>
                <p:spPr>
                  <a:xfrm>
                    <a:off x="6069902" y="2188928"/>
                    <a:ext cx="901806"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32" name="Rectangle 131"/>
                  <p:cNvSpPr/>
                  <p:nvPr/>
                </p:nvSpPr>
                <p:spPr>
                  <a:xfrm>
                    <a:off x="5083765" y="1463034"/>
                    <a:ext cx="1887943"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smtClean="0">
                      <a:solidFill>
                        <a:srgbClr val="FFFFFF"/>
                      </a:solidFill>
                    </a:endParaRPr>
                  </a:p>
                </p:txBody>
              </p:sp>
              <p:sp>
                <p:nvSpPr>
                  <p:cNvPr id="133" name="Rectangle 132"/>
                  <p:cNvSpPr/>
                  <p:nvPr/>
                </p:nvSpPr>
                <p:spPr>
                  <a:xfrm>
                    <a:off x="5663826" y="387145"/>
                    <a:ext cx="633102" cy="287978"/>
                  </a:xfrm>
                  <a:prstGeom prst="rect">
                    <a:avLst/>
                  </a:prstGeom>
                </p:spPr>
                <p:txBody>
                  <a:bodyPr wrap="none">
                    <a:spAutoFit/>
                  </a:bodyPr>
                  <a:lstStyle/>
                  <a:p>
                    <a:pPr defTabSz="930860"/>
                    <a:r>
                      <a:rPr lang="en-US" sz="800" dirty="0">
                        <a:solidFill>
                          <a:srgbClr val="FFFFFF"/>
                        </a:solidFill>
                      </a:rPr>
                      <a:t>C/C++</a:t>
                    </a:r>
                  </a:p>
                </p:txBody>
              </p:sp>
              <p:sp>
                <p:nvSpPr>
                  <p:cNvPr id="134" name="Down Arrow 133"/>
                  <p:cNvSpPr/>
                  <p:nvPr/>
                </p:nvSpPr>
                <p:spPr bwMode="auto">
                  <a:xfrm>
                    <a:off x="5956489" y="855287"/>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35" name="Down Arrow 134"/>
                  <p:cNvSpPr/>
                  <p:nvPr/>
                </p:nvSpPr>
                <p:spPr bwMode="auto">
                  <a:xfrm>
                    <a:off x="5987918" y="2648568"/>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114" name="Picture 113"/>
              <p:cNvPicPr>
                <a:picLocks noChangeAspect="1"/>
              </p:cNvPicPr>
              <p:nvPr/>
            </p:nvPicPr>
            <p:blipFill>
              <a:blip r:embed="rId4"/>
              <a:stretch>
                <a:fillRect/>
              </a:stretch>
            </p:blipFill>
            <p:spPr>
              <a:xfrm>
                <a:off x="7218174" y="4886694"/>
                <a:ext cx="281472" cy="281389"/>
              </a:xfrm>
              <a:prstGeom prst="rect">
                <a:avLst/>
              </a:prstGeom>
            </p:spPr>
          </p:pic>
          <p:pic>
            <p:nvPicPr>
              <p:cNvPr id="115" name="Picture 114"/>
              <p:cNvPicPr>
                <a:picLocks noChangeAspect="1"/>
              </p:cNvPicPr>
              <p:nvPr/>
            </p:nvPicPr>
            <p:blipFill>
              <a:blip r:embed="rId4"/>
              <a:stretch>
                <a:fillRect/>
              </a:stretch>
            </p:blipFill>
            <p:spPr>
              <a:xfrm>
                <a:off x="7643617" y="4878719"/>
                <a:ext cx="281472" cy="281389"/>
              </a:xfrm>
              <a:prstGeom prst="rect">
                <a:avLst/>
              </a:prstGeom>
            </p:spPr>
          </p:pic>
          <p:pic>
            <p:nvPicPr>
              <p:cNvPr id="116" name="Picture 115"/>
              <p:cNvPicPr>
                <a:picLocks noChangeAspect="1"/>
              </p:cNvPicPr>
              <p:nvPr/>
            </p:nvPicPr>
            <p:blipFill>
              <a:blip r:embed="rId4"/>
              <a:stretch>
                <a:fillRect/>
              </a:stretch>
            </p:blipFill>
            <p:spPr>
              <a:xfrm>
                <a:off x="8060802" y="4878719"/>
                <a:ext cx="281472" cy="281389"/>
              </a:xfrm>
              <a:prstGeom prst="rect">
                <a:avLst/>
              </a:prstGeom>
            </p:spPr>
          </p:pic>
        </p:grpSp>
        <p:pic>
          <p:nvPicPr>
            <p:cNvPr id="160" name="Picture 4" descr="http://assets.cougar.nineentertainmentco.com.au/assets/TechLife/2012/06/06/1569/ivybridge_630x349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7208" y="2414913"/>
              <a:ext cx="1767530" cy="97915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0034774" y="2554896"/>
              <a:ext cx="1447800" cy="461665"/>
            </a:xfrm>
            <a:prstGeom prst="rect">
              <a:avLst/>
            </a:prstGeom>
            <a:noFill/>
          </p:spPr>
          <p:txBody>
            <a:bodyPr wrap="square" rtlCol="0">
              <a:spAutoFit/>
            </a:bodyPr>
            <a:lstStyle/>
            <a:p>
              <a:pPr defTabSz="930860"/>
              <a:r>
                <a:rPr lang="en-US" sz="2400" dirty="0" smtClean="0">
                  <a:gradFill>
                    <a:gsLst>
                      <a:gs pos="0">
                        <a:srgbClr val="FFFFFF"/>
                      </a:gs>
                      <a:gs pos="100000">
                        <a:srgbClr val="FFFFFF"/>
                      </a:gs>
                    </a:gsLst>
                    <a:lin ang="5400000" scaled="0"/>
                  </a:gradFill>
                </a:rPr>
                <a:t>X64</a:t>
              </a:r>
            </a:p>
          </p:txBody>
        </p:sp>
      </p:grpSp>
      <p:grpSp>
        <p:nvGrpSpPr>
          <p:cNvPr id="26" name="Group 25"/>
          <p:cNvGrpSpPr/>
          <p:nvPr/>
        </p:nvGrpSpPr>
        <p:grpSpPr>
          <a:xfrm>
            <a:off x="403396" y="3529815"/>
            <a:ext cx="4268247" cy="3402182"/>
            <a:chOff x="403396" y="3529815"/>
            <a:chExt cx="4268247" cy="3402182"/>
          </a:xfrm>
        </p:grpSpPr>
        <p:grpSp>
          <p:nvGrpSpPr>
            <p:cNvPr id="88" name="Group 87"/>
            <p:cNvGrpSpPr/>
            <p:nvPr/>
          </p:nvGrpSpPr>
          <p:grpSpPr>
            <a:xfrm>
              <a:off x="403396" y="3529815"/>
              <a:ext cx="4267200" cy="2286000"/>
              <a:chOff x="655637" y="1592262"/>
              <a:chExt cx="10668000" cy="4953000"/>
            </a:xfrm>
          </p:grpSpPr>
          <p:grpSp>
            <p:nvGrpSpPr>
              <p:cNvPr id="89" name="Group 88"/>
              <p:cNvGrpSpPr/>
              <p:nvPr/>
            </p:nvGrpSpPr>
            <p:grpSpPr>
              <a:xfrm>
                <a:off x="655637" y="1592262"/>
                <a:ext cx="10668000" cy="4953000"/>
                <a:chOff x="493856" y="387145"/>
                <a:chExt cx="11327110" cy="6470414"/>
              </a:xfrm>
            </p:grpSpPr>
            <p:sp>
              <p:nvSpPr>
                <p:cNvPr id="93" name="TextBox 92"/>
                <p:cNvSpPr txBox="1"/>
                <p:nvPr/>
              </p:nvSpPr>
              <p:spPr>
                <a:xfrm>
                  <a:off x="493856" y="5532238"/>
                  <a:ext cx="11327110"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p>
              </p:txBody>
            </p:sp>
            <p:sp>
              <p:nvSpPr>
                <p:cNvPr id="94" name="TextBox 93"/>
                <p:cNvSpPr txBox="1"/>
                <p:nvPr/>
              </p:nvSpPr>
              <p:spPr>
                <a:xfrm>
                  <a:off x="503238" y="6240464"/>
                  <a:ext cx="11317728"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a:t>
                  </a:r>
                  <a:r>
                    <a:rPr lang="en-US" sz="800" dirty="0" smtClean="0">
                      <a:gradFill>
                        <a:gsLst>
                          <a:gs pos="0">
                            <a:srgbClr val="FFFFFF"/>
                          </a:gs>
                          <a:gs pos="100000">
                            <a:srgbClr val="FFFFFF"/>
                          </a:gs>
                        </a:gsLst>
                        <a:lin ang="5400000" scaled="0"/>
                      </a:gradFill>
                    </a:rPr>
                    <a:t> </a:t>
                  </a:r>
                </a:p>
              </p:txBody>
            </p:sp>
            <p:sp>
              <p:nvSpPr>
                <p:cNvPr id="95" name="Rectangle 94"/>
                <p:cNvSpPr/>
                <p:nvPr/>
              </p:nvSpPr>
              <p:spPr>
                <a:xfrm>
                  <a:off x="503238" y="3946597"/>
                  <a:ext cx="1676400" cy="658236"/>
                </a:xfrm>
                <a:prstGeom prst="rect">
                  <a:avLst/>
                </a:prstGeom>
                <a:ln>
                  <a:solidFill>
                    <a:schemeClr val="tx1"/>
                  </a:solidFill>
                </a:ln>
              </p:spPr>
              <p:txBody>
                <a:bodyPr wrap="square">
                  <a:spAutoFit/>
                </a:bodyPr>
                <a:lstStyle/>
                <a:p>
                  <a:pPr defTabSz="930860"/>
                  <a:endParaRPr lang="en-US" sz="800" dirty="0" smtClean="0">
                    <a:solidFill>
                      <a:srgbClr val="FFFFFF"/>
                    </a:solidFill>
                  </a:endParaRPr>
                </a:p>
                <a:p>
                  <a:pPr defTabSz="930860"/>
                  <a:endParaRPr lang="en-US" dirty="0">
                    <a:solidFill>
                      <a:srgbClr val="FFFFFF"/>
                    </a:solidFill>
                  </a:endParaRPr>
                </a:p>
              </p:txBody>
            </p:sp>
            <p:sp>
              <p:nvSpPr>
                <p:cNvPr id="96" name="Rectangle 95"/>
                <p:cNvSpPr/>
                <p:nvPr/>
              </p:nvSpPr>
              <p:spPr>
                <a:xfrm>
                  <a:off x="503238" y="4834748"/>
                  <a:ext cx="2024964"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97" name="Rectangle 96"/>
                <p:cNvSpPr/>
                <p:nvPr/>
              </p:nvSpPr>
              <p:spPr>
                <a:xfrm>
                  <a:off x="8840142" y="3950222"/>
                  <a:ext cx="2565079"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98" name="Rectangle 97"/>
                <p:cNvSpPr/>
                <p:nvPr/>
              </p:nvSpPr>
              <p:spPr>
                <a:xfrm>
                  <a:off x="8903430" y="4834748"/>
                  <a:ext cx="2917536" cy="493676"/>
                </a:xfrm>
                <a:prstGeom prst="rect">
                  <a:avLst/>
                </a:prstGeom>
                <a:ln>
                  <a:solidFill>
                    <a:schemeClr val="tx1"/>
                  </a:solidFill>
                </a:ln>
              </p:spPr>
              <p:txBody>
                <a:bodyPr wrap="square">
                  <a:spAutoFit/>
                </a:bodyPr>
                <a:lstStyle/>
                <a:p>
                  <a:pPr defTabSz="930860"/>
                  <a:r>
                    <a:rPr lang="en-US" dirty="0">
                      <a:solidFill>
                        <a:srgbClr val="FFFFFF"/>
                      </a:solidFill>
                    </a:rPr>
                    <a:t>	</a:t>
                  </a:r>
                </a:p>
              </p:txBody>
            </p:sp>
            <p:sp>
              <p:nvSpPr>
                <p:cNvPr id="99" name="Rectangle 98"/>
                <p:cNvSpPr/>
                <p:nvPr/>
              </p:nvSpPr>
              <p:spPr>
                <a:xfrm>
                  <a:off x="2795431" y="4026032"/>
                  <a:ext cx="1578046"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100" name="Rectangle 99"/>
                <p:cNvSpPr/>
                <p:nvPr/>
              </p:nvSpPr>
              <p:spPr>
                <a:xfrm>
                  <a:off x="2872461" y="4748280"/>
                  <a:ext cx="1637682"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01" name="Striped Right Arrow 100"/>
                <p:cNvSpPr/>
                <p:nvPr/>
              </p:nvSpPr>
              <p:spPr bwMode="auto">
                <a:xfrm rot="9404307">
                  <a:off x="4471752" y="3728967"/>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02" name="Striped Right Arrow 101"/>
                <p:cNvSpPr/>
                <p:nvPr/>
              </p:nvSpPr>
              <p:spPr bwMode="auto">
                <a:xfrm rot="7869215">
                  <a:off x="4376889" y="4164116"/>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03" name="Striped Right Arrow 102"/>
                <p:cNvSpPr/>
                <p:nvPr/>
              </p:nvSpPr>
              <p:spPr bwMode="auto">
                <a:xfrm rot="5400000">
                  <a:off x="5038289" y="4353239"/>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104" name="Group 103"/>
                <p:cNvGrpSpPr/>
                <p:nvPr/>
              </p:nvGrpSpPr>
              <p:grpSpPr>
                <a:xfrm>
                  <a:off x="5083765" y="387145"/>
                  <a:ext cx="1887943" cy="2939195"/>
                  <a:chOff x="5083765" y="387145"/>
                  <a:chExt cx="1887943" cy="2939195"/>
                </a:xfrm>
              </p:grpSpPr>
              <p:sp>
                <p:nvSpPr>
                  <p:cNvPr id="105" name="Rectangle 104"/>
                  <p:cNvSpPr/>
                  <p:nvPr/>
                </p:nvSpPr>
                <p:spPr>
                  <a:xfrm>
                    <a:off x="5548108" y="3038362"/>
                    <a:ext cx="497526" cy="287978"/>
                  </a:xfrm>
                  <a:prstGeom prst="rect">
                    <a:avLst/>
                  </a:prstGeom>
                  <a:ln>
                    <a:solidFill>
                      <a:schemeClr val="accent6"/>
                    </a:solidFill>
                  </a:ln>
                </p:spPr>
                <p:txBody>
                  <a:bodyPr wrap="none">
                    <a:spAutoFit/>
                  </a:bodyPr>
                  <a:lstStyle/>
                  <a:p>
                    <a:pPr defTabSz="930860"/>
                    <a:r>
                      <a:rPr lang="en-US" sz="800" dirty="0" smtClean="0">
                        <a:solidFill>
                          <a:srgbClr val="FFFFFF"/>
                        </a:solidFill>
                      </a:rPr>
                      <a:t>.exe </a:t>
                    </a:r>
                    <a:endParaRPr lang="en-US" sz="800" dirty="0">
                      <a:solidFill>
                        <a:srgbClr val="FFFFFF"/>
                      </a:solidFill>
                    </a:endParaRPr>
                  </a:p>
                </p:txBody>
              </p:sp>
              <p:sp>
                <p:nvSpPr>
                  <p:cNvPr id="106" name="Rectangle 105"/>
                  <p:cNvSpPr/>
                  <p:nvPr/>
                </p:nvSpPr>
                <p:spPr>
                  <a:xfrm>
                    <a:off x="5083765" y="2188928"/>
                    <a:ext cx="831194" cy="287978"/>
                  </a:xfrm>
                  <a:prstGeom prst="rect">
                    <a:avLst/>
                  </a:prstGeom>
                  <a:ln>
                    <a:solidFill>
                      <a:schemeClr val="tx1"/>
                    </a:solidFill>
                  </a:ln>
                </p:spPr>
                <p:txBody>
                  <a:bodyPr wrap="square">
                    <a:spAutoFit/>
                  </a:bodyPr>
                  <a:lstStyle/>
                  <a:p>
                    <a:pPr defTabSz="930860"/>
                    <a:endParaRPr lang="en-US" sz="800" dirty="0" smtClean="0">
                      <a:solidFill>
                        <a:srgbClr val="FFFFFF"/>
                      </a:solidFill>
                    </a:endParaRPr>
                  </a:p>
                </p:txBody>
              </p:sp>
              <p:sp>
                <p:nvSpPr>
                  <p:cNvPr id="107" name="Rectangle 106"/>
                  <p:cNvSpPr/>
                  <p:nvPr/>
                </p:nvSpPr>
                <p:spPr>
                  <a:xfrm>
                    <a:off x="6069902" y="2188928"/>
                    <a:ext cx="901806"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08" name="Rectangle 107"/>
                  <p:cNvSpPr/>
                  <p:nvPr/>
                </p:nvSpPr>
                <p:spPr>
                  <a:xfrm>
                    <a:off x="5083765" y="1463034"/>
                    <a:ext cx="1887943"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smtClean="0">
                      <a:solidFill>
                        <a:srgbClr val="FFFFFF"/>
                      </a:solidFill>
                    </a:endParaRPr>
                  </a:p>
                </p:txBody>
              </p:sp>
              <p:sp>
                <p:nvSpPr>
                  <p:cNvPr id="109" name="Rectangle 108"/>
                  <p:cNvSpPr/>
                  <p:nvPr/>
                </p:nvSpPr>
                <p:spPr>
                  <a:xfrm>
                    <a:off x="5663826" y="387145"/>
                    <a:ext cx="633102" cy="287978"/>
                  </a:xfrm>
                  <a:prstGeom prst="rect">
                    <a:avLst/>
                  </a:prstGeom>
                </p:spPr>
                <p:txBody>
                  <a:bodyPr wrap="none">
                    <a:spAutoFit/>
                  </a:bodyPr>
                  <a:lstStyle/>
                  <a:p>
                    <a:pPr defTabSz="930860"/>
                    <a:r>
                      <a:rPr lang="en-US" sz="800" dirty="0">
                        <a:solidFill>
                          <a:srgbClr val="FFFFFF"/>
                        </a:solidFill>
                      </a:rPr>
                      <a:t>C/C++</a:t>
                    </a:r>
                  </a:p>
                </p:txBody>
              </p:sp>
              <p:sp>
                <p:nvSpPr>
                  <p:cNvPr id="110" name="Down Arrow 109"/>
                  <p:cNvSpPr/>
                  <p:nvPr/>
                </p:nvSpPr>
                <p:spPr bwMode="auto">
                  <a:xfrm>
                    <a:off x="5956489" y="855287"/>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11" name="Down Arrow 110"/>
                  <p:cNvSpPr/>
                  <p:nvPr/>
                </p:nvSpPr>
                <p:spPr bwMode="auto">
                  <a:xfrm>
                    <a:off x="5987918" y="2648568"/>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90" name="Picture 89"/>
              <p:cNvPicPr>
                <a:picLocks noChangeAspect="1"/>
              </p:cNvPicPr>
              <p:nvPr/>
            </p:nvPicPr>
            <p:blipFill>
              <a:blip r:embed="rId4"/>
              <a:stretch>
                <a:fillRect/>
              </a:stretch>
            </p:blipFill>
            <p:spPr>
              <a:xfrm>
                <a:off x="7218174" y="4886694"/>
                <a:ext cx="281472" cy="281389"/>
              </a:xfrm>
              <a:prstGeom prst="rect">
                <a:avLst/>
              </a:prstGeom>
            </p:spPr>
          </p:pic>
          <p:pic>
            <p:nvPicPr>
              <p:cNvPr id="91" name="Picture 90"/>
              <p:cNvPicPr>
                <a:picLocks noChangeAspect="1"/>
              </p:cNvPicPr>
              <p:nvPr/>
            </p:nvPicPr>
            <p:blipFill>
              <a:blip r:embed="rId4"/>
              <a:stretch>
                <a:fillRect/>
              </a:stretch>
            </p:blipFill>
            <p:spPr>
              <a:xfrm>
                <a:off x="7643617" y="4878719"/>
                <a:ext cx="281472" cy="281389"/>
              </a:xfrm>
              <a:prstGeom prst="rect">
                <a:avLst/>
              </a:prstGeom>
            </p:spPr>
          </p:pic>
          <p:pic>
            <p:nvPicPr>
              <p:cNvPr id="92" name="Picture 91"/>
              <p:cNvPicPr>
                <a:picLocks noChangeAspect="1"/>
              </p:cNvPicPr>
              <p:nvPr/>
            </p:nvPicPr>
            <p:blipFill>
              <a:blip r:embed="rId4"/>
              <a:stretch>
                <a:fillRect/>
              </a:stretch>
            </p:blipFill>
            <p:spPr>
              <a:xfrm>
                <a:off x="8060802" y="4878719"/>
                <a:ext cx="281472" cy="281389"/>
              </a:xfrm>
              <a:prstGeom prst="rect">
                <a:avLst/>
              </a:prstGeom>
            </p:spPr>
          </p:pic>
        </p:grpSp>
        <p:pic>
          <p:nvPicPr>
            <p:cNvPr id="14" name="Picture 13"/>
            <p:cNvPicPr>
              <a:picLocks noChangeAspect="1"/>
            </p:cNvPicPr>
            <p:nvPr/>
          </p:nvPicPr>
          <p:blipFill>
            <a:blip r:embed="rId6"/>
            <a:stretch>
              <a:fillRect/>
            </a:stretch>
          </p:blipFill>
          <p:spPr>
            <a:xfrm>
              <a:off x="1954213" y="5895228"/>
              <a:ext cx="962743" cy="1036769"/>
            </a:xfrm>
            <a:prstGeom prst="rect">
              <a:avLst/>
            </a:prstGeom>
          </p:spPr>
        </p:pic>
        <p:sp>
          <p:nvSpPr>
            <p:cNvPr id="161" name="TextBox 160"/>
            <p:cNvSpPr txBox="1"/>
            <p:nvPr/>
          </p:nvSpPr>
          <p:spPr>
            <a:xfrm>
              <a:off x="3223843" y="6059244"/>
              <a:ext cx="1447800" cy="461665"/>
            </a:xfrm>
            <a:prstGeom prst="rect">
              <a:avLst/>
            </a:prstGeom>
            <a:noFill/>
          </p:spPr>
          <p:txBody>
            <a:bodyPr wrap="square" rtlCol="0">
              <a:spAutoFit/>
            </a:bodyPr>
            <a:lstStyle/>
            <a:p>
              <a:pPr defTabSz="930860"/>
              <a:r>
                <a:rPr lang="en-US" sz="2400" dirty="0" smtClean="0">
                  <a:gradFill>
                    <a:gsLst>
                      <a:gs pos="0">
                        <a:srgbClr val="FFFFFF"/>
                      </a:gs>
                      <a:gs pos="100000">
                        <a:srgbClr val="FFFFFF"/>
                      </a:gs>
                    </a:gsLst>
                    <a:lin ang="5400000" scaled="0"/>
                  </a:gradFill>
                </a:rPr>
                <a:t>x86</a:t>
              </a:r>
            </a:p>
          </p:txBody>
        </p:sp>
      </p:grpSp>
      <p:grpSp>
        <p:nvGrpSpPr>
          <p:cNvPr id="163" name="Group 162"/>
          <p:cNvGrpSpPr/>
          <p:nvPr/>
        </p:nvGrpSpPr>
        <p:grpSpPr>
          <a:xfrm>
            <a:off x="6648095" y="3631558"/>
            <a:ext cx="4366591" cy="3348513"/>
            <a:chOff x="6648095" y="3631558"/>
            <a:chExt cx="4366591" cy="3348513"/>
          </a:xfrm>
        </p:grpSpPr>
        <p:grpSp>
          <p:nvGrpSpPr>
            <p:cNvPr id="136" name="Group 135"/>
            <p:cNvGrpSpPr/>
            <p:nvPr/>
          </p:nvGrpSpPr>
          <p:grpSpPr>
            <a:xfrm>
              <a:off x="6648095" y="3631558"/>
              <a:ext cx="4267200" cy="2286000"/>
              <a:chOff x="655637" y="1592262"/>
              <a:chExt cx="10668000" cy="4952999"/>
            </a:xfrm>
          </p:grpSpPr>
          <p:grpSp>
            <p:nvGrpSpPr>
              <p:cNvPr id="137" name="Group 136"/>
              <p:cNvGrpSpPr/>
              <p:nvPr/>
            </p:nvGrpSpPr>
            <p:grpSpPr>
              <a:xfrm>
                <a:off x="655637" y="1592262"/>
                <a:ext cx="10668000" cy="4952999"/>
                <a:chOff x="493856" y="387145"/>
                <a:chExt cx="11327110" cy="6470413"/>
              </a:xfrm>
            </p:grpSpPr>
            <p:sp>
              <p:nvSpPr>
                <p:cNvPr id="141" name="TextBox 140"/>
                <p:cNvSpPr txBox="1"/>
                <p:nvPr/>
              </p:nvSpPr>
              <p:spPr>
                <a:xfrm>
                  <a:off x="493856" y="5532238"/>
                  <a:ext cx="11327110"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p>
              </p:txBody>
            </p:sp>
            <p:sp>
              <p:nvSpPr>
                <p:cNvPr id="142" name="TextBox 141"/>
                <p:cNvSpPr txBox="1"/>
                <p:nvPr/>
              </p:nvSpPr>
              <p:spPr>
                <a:xfrm>
                  <a:off x="503237" y="6240463"/>
                  <a:ext cx="11317729" cy="617095"/>
                </a:xfrm>
                <a:prstGeom prst="rect">
                  <a:avLst/>
                </a:prstGeom>
                <a:noFill/>
                <a:ln>
                  <a:solidFill>
                    <a:schemeClr val="tx1"/>
                  </a:solidFill>
                </a:ln>
              </p:spPr>
              <p:txBody>
                <a:bodyPr wrap="square" rtlCol="0">
                  <a:spAutoFit/>
                </a:bodyPr>
                <a:lstStyle/>
                <a:p>
                  <a:pPr defTabSz="930860"/>
                  <a:r>
                    <a:rPr lang="en-US" sz="2400" dirty="0" smtClean="0">
                      <a:gradFill>
                        <a:gsLst>
                          <a:gs pos="0">
                            <a:srgbClr val="FFFFFF"/>
                          </a:gs>
                          <a:gs pos="100000">
                            <a:srgbClr val="FFFFFF"/>
                          </a:gs>
                        </a:gsLst>
                        <a:lin ang="5400000" scaled="0"/>
                      </a:gradFill>
                    </a:rPr>
                    <a:t>	</a:t>
                  </a:r>
                  <a:r>
                    <a:rPr lang="en-US" sz="2400" dirty="0">
                      <a:gradFill>
                        <a:gsLst>
                          <a:gs pos="0">
                            <a:srgbClr val="FFFFFF"/>
                          </a:gs>
                          <a:gs pos="100000">
                            <a:srgbClr val="FFFFFF"/>
                          </a:gs>
                        </a:gsLst>
                        <a:lin ang="5400000" scaled="0"/>
                      </a:gradFill>
                    </a:rPr>
                    <a:t>	</a:t>
                  </a:r>
                  <a:r>
                    <a:rPr lang="en-US" sz="2400" dirty="0" smtClean="0">
                      <a:gradFill>
                        <a:gsLst>
                          <a:gs pos="0">
                            <a:srgbClr val="FFFFFF"/>
                          </a:gs>
                          <a:gs pos="100000">
                            <a:srgbClr val="FFFFFF"/>
                          </a:gs>
                        </a:gsLst>
                        <a:lin ang="5400000" scaled="0"/>
                      </a:gradFill>
                    </a:rPr>
                    <a:t>	</a:t>
                  </a:r>
                  <a:r>
                    <a:rPr lang="en-US" sz="800" dirty="0" smtClean="0">
                      <a:gradFill>
                        <a:gsLst>
                          <a:gs pos="0">
                            <a:srgbClr val="FFFFFF"/>
                          </a:gs>
                          <a:gs pos="100000">
                            <a:srgbClr val="FFFFFF"/>
                          </a:gs>
                        </a:gsLst>
                        <a:lin ang="5400000" scaled="0"/>
                      </a:gradFill>
                    </a:rPr>
                    <a:t> </a:t>
                  </a:r>
                </a:p>
              </p:txBody>
            </p:sp>
            <p:sp>
              <p:nvSpPr>
                <p:cNvPr id="143" name="Rectangle 142"/>
                <p:cNvSpPr/>
                <p:nvPr/>
              </p:nvSpPr>
              <p:spPr>
                <a:xfrm>
                  <a:off x="503238" y="3946597"/>
                  <a:ext cx="1676400" cy="658236"/>
                </a:xfrm>
                <a:prstGeom prst="rect">
                  <a:avLst/>
                </a:prstGeom>
                <a:ln>
                  <a:solidFill>
                    <a:schemeClr val="tx1"/>
                  </a:solidFill>
                </a:ln>
              </p:spPr>
              <p:txBody>
                <a:bodyPr wrap="square">
                  <a:spAutoFit/>
                </a:bodyPr>
                <a:lstStyle/>
                <a:p>
                  <a:pPr defTabSz="930860"/>
                  <a:endParaRPr lang="en-US" sz="800" dirty="0" smtClean="0">
                    <a:solidFill>
                      <a:srgbClr val="FFFFFF"/>
                    </a:solidFill>
                  </a:endParaRPr>
                </a:p>
                <a:p>
                  <a:pPr defTabSz="930860"/>
                  <a:endParaRPr lang="en-US" dirty="0">
                    <a:solidFill>
                      <a:srgbClr val="FFFFFF"/>
                    </a:solidFill>
                  </a:endParaRPr>
                </a:p>
              </p:txBody>
            </p:sp>
            <p:sp>
              <p:nvSpPr>
                <p:cNvPr id="144" name="Rectangle 143"/>
                <p:cNvSpPr/>
                <p:nvPr/>
              </p:nvSpPr>
              <p:spPr>
                <a:xfrm>
                  <a:off x="503238" y="4834748"/>
                  <a:ext cx="2024964"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45" name="Rectangle 144"/>
                <p:cNvSpPr/>
                <p:nvPr/>
              </p:nvSpPr>
              <p:spPr>
                <a:xfrm>
                  <a:off x="8840142" y="3950222"/>
                  <a:ext cx="2565079"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146" name="Rectangle 145"/>
                <p:cNvSpPr/>
                <p:nvPr/>
              </p:nvSpPr>
              <p:spPr>
                <a:xfrm>
                  <a:off x="8903430" y="4834748"/>
                  <a:ext cx="2917536" cy="493676"/>
                </a:xfrm>
                <a:prstGeom prst="rect">
                  <a:avLst/>
                </a:prstGeom>
                <a:ln>
                  <a:solidFill>
                    <a:schemeClr val="tx1"/>
                  </a:solidFill>
                </a:ln>
              </p:spPr>
              <p:txBody>
                <a:bodyPr wrap="square">
                  <a:spAutoFit/>
                </a:bodyPr>
                <a:lstStyle/>
                <a:p>
                  <a:pPr defTabSz="930860"/>
                  <a:r>
                    <a:rPr lang="en-US" dirty="0">
                      <a:solidFill>
                        <a:srgbClr val="FFFFFF"/>
                      </a:solidFill>
                    </a:rPr>
                    <a:t>	</a:t>
                  </a:r>
                </a:p>
              </p:txBody>
            </p:sp>
            <p:sp>
              <p:nvSpPr>
                <p:cNvPr id="147" name="Rectangle 146"/>
                <p:cNvSpPr/>
                <p:nvPr/>
              </p:nvSpPr>
              <p:spPr>
                <a:xfrm>
                  <a:off x="2795431" y="4026032"/>
                  <a:ext cx="1578046"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a:solidFill>
                      <a:srgbClr val="FFFFFF"/>
                    </a:solidFill>
                  </a:endParaRPr>
                </a:p>
              </p:txBody>
            </p:sp>
            <p:sp>
              <p:nvSpPr>
                <p:cNvPr id="148" name="Rectangle 147"/>
                <p:cNvSpPr/>
                <p:nvPr/>
              </p:nvSpPr>
              <p:spPr>
                <a:xfrm>
                  <a:off x="2872461" y="4748280"/>
                  <a:ext cx="1637682"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49" name="Striped Right Arrow 148"/>
                <p:cNvSpPr/>
                <p:nvPr/>
              </p:nvSpPr>
              <p:spPr bwMode="auto">
                <a:xfrm rot="9404307">
                  <a:off x="4471752" y="3728967"/>
                  <a:ext cx="1626322" cy="14637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50" name="Striped Right Arrow 149"/>
                <p:cNvSpPr/>
                <p:nvPr/>
              </p:nvSpPr>
              <p:spPr bwMode="auto">
                <a:xfrm rot="7869215">
                  <a:off x="4376889" y="4164116"/>
                  <a:ext cx="1924931" cy="146099"/>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51" name="Striped Right Arrow 150"/>
                <p:cNvSpPr/>
                <p:nvPr/>
              </p:nvSpPr>
              <p:spPr bwMode="auto">
                <a:xfrm rot="5400000">
                  <a:off x="5038289" y="4353239"/>
                  <a:ext cx="1899260" cy="145918"/>
                </a:xfrm>
                <a:prstGeom prst="stripedRight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152" name="Group 151"/>
                <p:cNvGrpSpPr/>
                <p:nvPr/>
              </p:nvGrpSpPr>
              <p:grpSpPr>
                <a:xfrm>
                  <a:off x="5083765" y="387145"/>
                  <a:ext cx="1887943" cy="2939195"/>
                  <a:chOff x="5083765" y="387145"/>
                  <a:chExt cx="1887943" cy="2939195"/>
                </a:xfrm>
              </p:grpSpPr>
              <p:sp>
                <p:nvSpPr>
                  <p:cNvPr id="153" name="Rectangle 152"/>
                  <p:cNvSpPr/>
                  <p:nvPr/>
                </p:nvSpPr>
                <p:spPr>
                  <a:xfrm>
                    <a:off x="5548108" y="3038362"/>
                    <a:ext cx="497526" cy="287978"/>
                  </a:xfrm>
                  <a:prstGeom prst="rect">
                    <a:avLst/>
                  </a:prstGeom>
                  <a:ln>
                    <a:solidFill>
                      <a:schemeClr val="accent6"/>
                    </a:solidFill>
                  </a:ln>
                </p:spPr>
                <p:txBody>
                  <a:bodyPr wrap="none">
                    <a:spAutoFit/>
                  </a:bodyPr>
                  <a:lstStyle/>
                  <a:p>
                    <a:pPr defTabSz="930860"/>
                    <a:r>
                      <a:rPr lang="en-US" sz="800" dirty="0" smtClean="0">
                        <a:solidFill>
                          <a:srgbClr val="FFFFFF"/>
                        </a:solidFill>
                      </a:rPr>
                      <a:t>.exe </a:t>
                    </a:r>
                    <a:endParaRPr lang="en-US" sz="800" dirty="0">
                      <a:solidFill>
                        <a:srgbClr val="FFFFFF"/>
                      </a:solidFill>
                    </a:endParaRPr>
                  </a:p>
                </p:txBody>
              </p:sp>
              <p:sp>
                <p:nvSpPr>
                  <p:cNvPr id="154" name="Rectangle 153"/>
                  <p:cNvSpPr/>
                  <p:nvPr/>
                </p:nvSpPr>
                <p:spPr>
                  <a:xfrm>
                    <a:off x="5083765" y="2188928"/>
                    <a:ext cx="831194" cy="287978"/>
                  </a:xfrm>
                  <a:prstGeom prst="rect">
                    <a:avLst/>
                  </a:prstGeom>
                  <a:ln>
                    <a:solidFill>
                      <a:schemeClr val="tx1"/>
                    </a:solidFill>
                  </a:ln>
                </p:spPr>
                <p:txBody>
                  <a:bodyPr wrap="square">
                    <a:spAutoFit/>
                  </a:bodyPr>
                  <a:lstStyle/>
                  <a:p>
                    <a:pPr defTabSz="930860"/>
                    <a:endParaRPr lang="en-US" sz="800" dirty="0" smtClean="0">
                      <a:solidFill>
                        <a:srgbClr val="FFFFFF"/>
                      </a:solidFill>
                    </a:endParaRPr>
                  </a:p>
                </p:txBody>
              </p:sp>
              <p:sp>
                <p:nvSpPr>
                  <p:cNvPr id="155" name="Rectangle 154"/>
                  <p:cNvSpPr/>
                  <p:nvPr/>
                </p:nvSpPr>
                <p:spPr>
                  <a:xfrm>
                    <a:off x="6069902" y="2188928"/>
                    <a:ext cx="901806" cy="287978"/>
                  </a:xfrm>
                  <a:prstGeom prst="rect">
                    <a:avLst/>
                  </a:prstGeom>
                  <a:ln>
                    <a:solidFill>
                      <a:schemeClr val="tx1"/>
                    </a:solidFill>
                  </a:ln>
                </p:spPr>
                <p:txBody>
                  <a:bodyPr wrap="square">
                    <a:spAutoFit/>
                  </a:bodyPr>
                  <a:lstStyle/>
                  <a:p>
                    <a:pPr defTabSz="930860"/>
                    <a:endParaRPr lang="en-US" sz="800" dirty="0">
                      <a:solidFill>
                        <a:srgbClr val="FFFFFF"/>
                      </a:solidFill>
                    </a:endParaRPr>
                  </a:p>
                </p:txBody>
              </p:sp>
              <p:sp>
                <p:nvSpPr>
                  <p:cNvPr id="156" name="Rectangle 155"/>
                  <p:cNvSpPr/>
                  <p:nvPr/>
                </p:nvSpPr>
                <p:spPr>
                  <a:xfrm>
                    <a:off x="5083765" y="1463034"/>
                    <a:ext cx="1887943" cy="452536"/>
                  </a:xfrm>
                  <a:prstGeom prst="rect">
                    <a:avLst/>
                  </a:prstGeom>
                  <a:ln>
                    <a:solidFill>
                      <a:schemeClr val="tx1"/>
                    </a:solidFill>
                  </a:ln>
                </p:spPr>
                <p:txBody>
                  <a:bodyPr wrap="square">
                    <a:spAutoFit/>
                  </a:bodyPr>
                  <a:lstStyle/>
                  <a:p>
                    <a:pPr defTabSz="930860"/>
                    <a:endParaRPr lang="en-US" sz="800" dirty="0">
                      <a:solidFill>
                        <a:srgbClr val="FFFFFF"/>
                      </a:solidFill>
                    </a:endParaRPr>
                  </a:p>
                  <a:p>
                    <a:pPr defTabSz="930860"/>
                    <a:endParaRPr lang="en-US" sz="800" dirty="0" smtClean="0">
                      <a:solidFill>
                        <a:srgbClr val="FFFFFF"/>
                      </a:solidFill>
                    </a:endParaRPr>
                  </a:p>
                </p:txBody>
              </p:sp>
              <p:sp>
                <p:nvSpPr>
                  <p:cNvPr id="157" name="Rectangle 156"/>
                  <p:cNvSpPr/>
                  <p:nvPr/>
                </p:nvSpPr>
                <p:spPr>
                  <a:xfrm>
                    <a:off x="5663826" y="387145"/>
                    <a:ext cx="633102" cy="287978"/>
                  </a:xfrm>
                  <a:prstGeom prst="rect">
                    <a:avLst/>
                  </a:prstGeom>
                </p:spPr>
                <p:txBody>
                  <a:bodyPr wrap="none">
                    <a:spAutoFit/>
                  </a:bodyPr>
                  <a:lstStyle/>
                  <a:p>
                    <a:pPr defTabSz="930860"/>
                    <a:r>
                      <a:rPr lang="en-US" sz="800" dirty="0">
                        <a:solidFill>
                          <a:srgbClr val="FFFFFF"/>
                        </a:solidFill>
                      </a:rPr>
                      <a:t>C/C++</a:t>
                    </a:r>
                  </a:p>
                </p:txBody>
              </p:sp>
              <p:sp>
                <p:nvSpPr>
                  <p:cNvPr id="158" name="Down Arrow 157"/>
                  <p:cNvSpPr/>
                  <p:nvPr/>
                </p:nvSpPr>
                <p:spPr bwMode="auto">
                  <a:xfrm>
                    <a:off x="5956489" y="855287"/>
                    <a:ext cx="145918" cy="539692"/>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59" name="Down Arrow 158"/>
                  <p:cNvSpPr/>
                  <p:nvPr/>
                </p:nvSpPr>
                <p:spPr bwMode="auto">
                  <a:xfrm>
                    <a:off x="5987918" y="2648568"/>
                    <a:ext cx="145918" cy="293525"/>
                  </a:xfrm>
                  <a:prstGeom prst="downArrow">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138" name="Picture 137"/>
              <p:cNvPicPr>
                <a:picLocks noChangeAspect="1"/>
              </p:cNvPicPr>
              <p:nvPr/>
            </p:nvPicPr>
            <p:blipFill>
              <a:blip r:embed="rId4"/>
              <a:stretch>
                <a:fillRect/>
              </a:stretch>
            </p:blipFill>
            <p:spPr>
              <a:xfrm>
                <a:off x="7218174" y="4886694"/>
                <a:ext cx="281472" cy="281389"/>
              </a:xfrm>
              <a:prstGeom prst="rect">
                <a:avLst/>
              </a:prstGeom>
            </p:spPr>
          </p:pic>
          <p:pic>
            <p:nvPicPr>
              <p:cNvPr id="139" name="Picture 138"/>
              <p:cNvPicPr>
                <a:picLocks noChangeAspect="1"/>
              </p:cNvPicPr>
              <p:nvPr/>
            </p:nvPicPr>
            <p:blipFill>
              <a:blip r:embed="rId4"/>
              <a:stretch>
                <a:fillRect/>
              </a:stretch>
            </p:blipFill>
            <p:spPr>
              <a:xfrm>
                <a:off x="7643617" y="4878719"/>
                <a:ext cx="281472" cy="281389"/>
              </a:xfrm>
              <a:prstGeom prst="rect">
                <a:avLst/>
              </a:prstGeom>
            </p:spPr>
          </p:pic>
          <p:pic>
            <p:nvPicPr>
              <p:cNvPr id="140" name="Picture 139"/>
              <p:cNvPicPr>
                <a:picLocks noChangeAspect="1"/>
              </p:cNvPicPr>
              <p:nvPr/>
            </p:nvPicPr>
            <p:blipFill>
              <a:blip r:embed="rId4"/>
              <a:stretch>
                <a:fillRect/>
              </a:stretch>
            </p:blipFill>
            <p:spPr>
              <a:xfrm>
                <a:off x="8060802" y="4878719"/>
                <a:ext cx="281472" cy="281389"/>
              </a:xfrm>
              <a:prstGeom prst="rect">
                <a:avLst/>
              </a:prstGeom>
            </p:spPr>
          </p:pic>
        </p:grpSp>
        <p:pic>
          <p:nvPicPr>
            <p:cNvPr id="16" name="Picture 15"/>
            <p:cNvPicPr>
              <a:picLocks noChangeAspect="1"/>
            </p:cNvPicPr>
            <p:nvPr/>
          </p:nvPicPr>
          <p:blipFill>
            <a:blip r:embed="rId7"/>
            <a:stretch>
              <a:fillRect/>
            </a:stretch>
          </p:blipFill>
          <p:spPr>
            <a:xfrm flipV="1">
              <a:off x="8262610" y="5947326"/>
              <a:ext cx="996726" cy="1032745"/>
            </a:xfrm>
            <a:prstGeom prst="rect">
              <a:avLst/>
            </a:prstGeom>
          </p:spPr>
        </p:pic>
        <p:sp>
          <p:nvSpPr>
            <p:cNvPr id="162" name="TextBox 161"/>
            <p:cNvSpPr txBox="1"/>
            <p:nvPr/>
          </p:nvSpPr>
          <p:spPr>
            <a:xfrm>
              <a:off x="9566886" y="6156659"/>
              <a:ext cx="1447800" cy="461665"/>
            </a:xfrm>
            <a:prstGeom prst="rect">
              <a:avLst/>
            </a:prstGeom>
            <a:noFill/>
          </p:spPr>
          <p:txBody>
            <a:bodyPr wrap="square" rtlCol="0">
              <a:spAutoFit/>
            </a:bodyPr>
            <a:lstStyle/>
            <a:p>
              <a:pPr defTabSz="930860"/>
              <a:r>
                <a:rPr lang="en-US" sz="2400" dirty="0" smtClean="0">
                  <a:gradFill>
                    <a:gsLst>
                      <a:gs pos="0">
                        <a:srgbClr val="FFFFFF"/>
                      </a:gs>
                      <a:gs pos="100000">
                        <a:srgbClr val="FFFFFF"/>
                      </a:gs>
                    </a:gsLst>
                    <a:lin ang="5400000" scaled="0"/>
                  </a:gradFill>
                </a:rPr>
                <a:t>new - fall</a:t>
              </a:r>
            </a:p>
          </p:txBody>
        </p:sp>
      </p:grpSp>
    </p:spTree>
    <p:extLst>
      <p:ext uri="{BB962C8B-B14F-4D97-AF65-F5344CB8AC3E}">
        <p14:creationId xmlns:p14="http://schemas.microsoft.com/office/powerpoint/2010/main" val="123965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
                                        </p:tgtEl>
                                        <p:attrNameLst>
                                          <p:attrName>style.visibility</p:attrName>
                                        </p:attrNameLst>
                                      </p:cBhvr>
                                      <p:to>
                                        <p:strVal val="visible"/>
                                      </p:to>
                                    </p:set>
                                    <p:anim calcmode="lin" valueType="num">
                                      <p:cBhvr additive="base">
                                        <p:cTn id="15" dur="500" fill="hold"/>
                                        <p:tgtEl>
                                          <p:spTgt spid="163"/>
                                        </p:tgtEl>
                                        <p:attrNameLst>
                                          <p:attrName>ppt_x</p:attrName>
                                        </p:attrNameLst>
                                      </p:cBhvr>
                                      <p:tavLst>
                                        <p:tav tm="0">
                                          <p:val>
                                            <p:strVal val="#ppt_x"/>
                                          </p:val>
                                        </p:tav>
                                        <p:tav tm="100000">
                                          <p:val>
                                            <p:strVal val="#ppt_x"/>
                                          </p:val>
                                        </p:tav>
                                      </p:tavLst>
                                    </p:anim>
                                    <p:anim calcmode="lin" valueType="num">
                                      <p:cBhvr additive="base">
                                        <p:cTn id="16"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p:cNvSpPr/>
          <p:nvPr/>
        </p:nvSpPr>
        <p:spPr bwMode="auto">
          <a:xfrm>
            <a:off x="8842500" y="1693831"/>
            <a:ext cx="1805586" cy="4038028"/>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3414" y="126676"/>
            <a:ext cx="455930"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dirty="0">
                <a:gradFill>
                  <a:gsLst>
                    <a:gs pos="2917">
                      <a:srgbClr val="404040"/>
                    </a:gs>
                    <a:gs pos="30000">
                      <a:srgbClr val="404040"/>
                    </a:gs>
                  </a:gsLst>
                  <a:lin ang="5400000" scaled="0"/>
                </a:gradFill>
              </a:rPr>
              <a:t> </a:t>
            </a:r>
          </a:p>
        </p:txBody>
      </p:sp>
      <p:sp>
        <p:nvSpPr>
          <p:cNvPr id="14" name="Rectangle 13"/>
          <p:cNvSpPr/>
          <p:nvPr/>
        </p:nvSpPr>
        <p:spPr bwMode="auto">
          <a:xfrm>
            <a:off x="1034261" y="1768300"/>
            <a:ext cx="1805586" cy="4038028"/>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4894076" y="1768300"/>
            <a:ext cx="1805586" cy="4038028"/>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b" anchorCtr="0"/>
          <a:lstStyle/>
          <a:p>
            <a:pPr algn="ctr" defTabSz="932227"/>
            <a:endParaRPr lang="en-US" sz="800" dirty="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p:nvPicPr>
        <p:blipFill>
          <a:blip r:embed="rId2"/>
          <a:stretch>
            <a:fillRect/>
          </a:stretch>
        </p:blipFill>
        <p:spPr>
          <a:xfrm>
            <a:off x="1379204" y="1839280"/>
            <a:ext cx="828557" cy="742844"/>
          </a:xfrm>
          <a:prstGeom prst="rect">
            <a:avLst/>
          </a:prstGeom>
        </p:spPr>
      </p:pic>
      <p:pic>
        <p:nvPicPr>
          <p:cNvPr id="20" name="Picture 19"/>
          <p:cNvPicPr>
            <a:picLocks noChangeAspect="1"/>
          </p:cNvPicPr>
          <p:nvPr/>
        </p:nvPicPr>
        <p:blipFill>
          <a:blip r:embed="rId3"/>
          <a:stretch>
            <a:fillRect/>
          </a:stretch>
        </p:blipFill>
        <p:spPr>
          <a:xfrm>
            <a:off x="5513080" y="1876621"/>
            <a:ext cx="561896" cy="799987"/>
          </a:xfrm>
          <a:prstGeom prst="rect">
            <a:avLst/>
          </a:prstGeom>
        </p:spPr>
      </p:pic>
      <p:pic>
        <p:nvPicPr>
          <p:cNvPr id="21" name="Picture 20"/>
          <p:cNvPicPr>
            <a:picLocks noChangeAspect="1"/>
          </p:cNvPicPr>
          <p:nvPr/>
        </p:nvPicPr>
        <p:blipFill>
          <a:blip r:embed="rId4"/>
          <a:stretch>
            <a:fillRect/>
          </a:stretch>
        </p:blipFill>
        <p:spPr>
          <a:xfrm>
            <a:off x="9494837" y="1848098"/>
            <a:ext cx="733321" cy="809510"/>
          </a:xfrm>
          <a:prstGeom prst="rect">
            <a:avLst/>
          </a:prstGeom>
        </p:spPr>
      </p:pic>
      <p:sp>
        <p:nvSpPr>
          <p:cNvPr id="22" name="TextBox 21"/>
          <p:cNvSpPr txBox="1"/>
          <p:nvPr/>
        </p:nvSpPr>
        <p:spPr>
          <a:xfrm>
            <a:off x="5390721" y="2611237"/>
            <a:ext cx="874469"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b="1" dirty="0">
                <a:gradFill>
                  <a:gsLst>
                    <a:gs pos="2917">
                      <a:srgbClr val="404040"/>
                    </a:gs>
                    <a:gs pos="30000">
                      <a:srgbClr val="404040"/>
                    </a:gs>
                  </a:gsLst>
                  <a:lin ang="5400000" scaled="0"/>
                </a:gradFill>
              </a:rPr>
              <a:t>iOS</a:t>
            </a:r>
          </a:p>
        </p:txBody>
      </p:sp>
      <p:sp>
        <p:nvSpPr>
          <p:cNvPr id="23" name="TextBox 22"/>
          <p:cNvSpPr txBox="1"/>
          <p:nvPr/>
        </p:nvSpPr>
        <p:spPr>
          <a:xfrm>
            <a:off x="9069591" y="2558720"/>
            <a:ext cx="1572970" cy="634440"/>
          </a:xfrm>
          <a:prstGeom prst="rect">
            <a:avLst/>
          </a:prstGeom>
          <a:noFill/>
        </p:spPr>
        <p:txBody>
          <a:bodyPr wrap="none" lIns="182854" tIns="146283" rIns="182854" bIns="146283" rtlCol="0">
            <a:spAutoFit/>
          </a:bodyPr>
          <a:lstStyle/>
          <a:p>
            <a:pPr defTabSz="932563">
              <a:lnSpc>
                <a:spcPct val="90000"/>
              </a:lnSpc>
              <a:spcAft>
                <a:spcPts val="600"/>
              </a:spcAft>
            </a:pPr>
            <a:r>
              <a:rPr lang="en-US" sz="2400" b="1" dirty="0">
                <a:gradFill>
                  <a:gsLst>
                    <a:gs pos="2917">
                      <a:srgbClr val="404040"/>
                    </a:gs>
                    <a:gs pos="30000">
                      <a:srgbClr val="404040"/>
                    </a:gs>
                  </a:gsLst>
                  <a:lin ang="5400000" scaled="0"/>
                </a:gradFill>
              </a:rPr>
              <a:t>Android</a:t>
            </a:r>
          </a:p>
        </p:txBody>
      </p:sp>
      <p:sp>
        <p:nvSpPr>
          <p:cNvPr id="24" name="TextBox 23"/>
          <p:cNvSpPr txBox="1"/>
          <p:nvPr/>
        </p:nvSpPr>
        <p:spPr>
          <a:xfrm>
            <a:off x="993966" y="2495236"/>
            <a:ext cx="1737704" cy="634440"/>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2400" b="1" dirty="0">
                <a:gradFill>
                  <a:gsLst>
                    <a:gs pos="2917">
                      <a:srgbClr val="404040"/>
                    </a:gs>
                    <a:gs pos="30000">
                      <a:srgbClr val="404040"/>
                    </a:gs>
                  </a:gsLst>
                  <a:lin ang="5400000" scaled="0"/>
                </a:gradFill>
              </a:rPr>
              <a:t>Windows</a:t>
            </a:r>
          </a:p>
        </p:txBody>
      </p:sp>
      <p:sp>
        <p:nvSpPr>
          <p:cNvPr id="2" name="TextBox 1"/>
          <p:cNvSpPr txBox="1"/>
          <p:nvPr/>
        </p:nvSpPr>
        <p:spPr>
          <a:xfrm>
            <a:off x="1300751" y="4467325"/>
            <a:ext cx="1165484" cy="860450"/>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2000" b="1" dirty="0">
                <a:gradFill>
                  <a:gsLst>
                    <a:gs pos="2917">
                      <a:srgbClr val="404040"/>
                    </a:gs>
                    <a:gs pos="30000">
                      <a:srgbClr val="404040"/>
                    </a:gs>
                  </a:gsLst>
                  <a:lin ang="5400000" scaled="0"/>
                </a:gradFill>
              </a:rPr>
              <a:t>C#, CX</a:t>
            </a:r>
            <a:br>
              <a:rPr lang="en-US" sz="2000" b="1" dirty="0">
                <a:gradFill>
                  <a:gsLst>
                    <a:gs pos="2917">
                      <a:srgbClr val="404040"/>
                    </a:gs>
                    <a:gs pos="30000">
                      <a:srgbClr val="404040"/>
                    </a:gs>
                  </a:gsLst>
                  <a:lin ang="5400000" scaled="0"/>
                </a:gradFill>
              </a:rPr>
            </a:br>
            <a:endParaRPr lang="en-US" sz="2000" b="1" dirty="0">
              <a:gradFill>
                <a:gsLst>
                  <a:gs pos="2917">
                    <a:srgbClr val="404040"/>
                  </a:gs>
                  <a:gs pos="30000">
                    <a:srgbClr val="404040"/>
                  </a:gs>
                </a:gsLst>
                <a:lin ang="5400000" scaled="0"/>
              </a:gradFill>
            </a:endParaRPr>
          </a:p>
        </p:txBody>
      </p:sp>
      <p:sp>
        <p:nvSpPr>
          <p:cNvPr id="27" name="TextBox 26"/>
          <p:cNvSpPr txBox="1"/>
          <p:nvPr/>
        </p:nvSpPr>
        <p:spPr>
          <a:xfrm>
            <a:off x="4865685" y="4457885"/>
            <a:ext cx="1741758" cy="577937"/>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2000" b="1" dirty="0">
                <a:gradFill>
                  <a:gsLst>
                    <a:gs pos="2917">
                      <a:srgbClr val="404040"/>
                    </a:gs>
                    <a:gs pos="30000">
                      <a:srgbClr val="404040"/>
                    </a:gs>
                  </a:gsLst>
                  <a:lin ang="5400000" scaled="0"/>
                </a:gradFill>
              </a:rPr>
              <a:t>ObjC, Swift</a:t>
            </a:r>
          </a:p>
        </p:txBody>
      </p:sp>
      <p:sp>
        <p:nvSpPr>
          <p:cNvPr id="28" name="TextBox 27"/>
          <p:cNvSpPr txBox="1"/>
          <p:nvPr/>
        </p:nvSpPr>
        <p:spPr>
          <a:xfrm>
            <a:off x="9294161" y="4457885"/>
            <a:ext cx="902263" cy="860450"/>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2000" b="1" dirty="0">
                <a:gradFill>
                  <a:gsLst>
                    <a:gs pos="2917">
                      <a:srgbClr val="404040"/>
                    </a:gs>
                    <a:gs pos="30000">
                      <a:srgbClr val="404040"/>
                    </a:gs>
                  </a:gsLst>
                  <a:lin ang="5400000" scaled="0"/>
                </a:gradFill>
              </a:rPr>
              <a:t>Java</a:t>
            </a:r>
            <a:br>
              <a:rPr lang="en-US" sz="2000" b="1" dirty="0">
                <a:gradFill>
                  <a:gsLst>
                    <a:gs pos="2917">
                      <a:srgbClr val="404040"/>
                    </a:gs>
                    <a:gs pos="30000">
                      <a:srgbClr val="404040"/>
                    </a:gs>
                  </a:gsLst>
                  <a:lin ang="5400000" scaled="0"/>
                </a:gradFill>
              </a:rPr>
            </a:br>
            <a:endParaRPr lang="en-US" sz="2000" b="1" dirty="0">
              <a:gradFill>
                <a:gsLst>
                  <a:gs pos="2917">
                    <a:srgbClr val="404040"/>
                  </a:gs>
                  <a:gs pos="30000">
                    <a:srgbClr val="404040"/>
                  </a:gs>
                </a:gsLst>
                <a:lin ang="5400000" scaled="0"/>
              </a:gradFill>
            </a:endParaRPr>
          </a:p>
        </p:txBody>
      </p:sp>
      <p:sp>
        <p:nvSpPr>
          <p:cNvPr id="3" name="TextBox 2"/>
          <p:cNvSpPr txBox="1"/>
          <p:nvPr/>
        </p:nvSpPr>
        <p:spPr>
          <a:xfrm>
            <a:off x="1108745" y="4764557"/>
            <a:ext cx="1431974" cy="860450"/>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2000" b="1" dirty="0">
                <a:gradFill>
                  <a:gsLst>
                    <a:gs pos="2917">
                      <a:srgbClr val="404040"/>
                    </a:gs>
                    <a:gs pos="30000">
                      <a:srgbClr val="404040"/>
                    </a:gs>
                  </a:gsLst>
                  <a:lin ang="5400000" scaled="0"/>
                </a:gradFill>
              </a:rPr>
              <a:t>----------</a:t>
            </a:r>
            <a:br>
              <a:rPr lang="en-US" sz="2000" b="1" dirty="0">
                <a:gradFill>
                  <a:gsLst>
                    <a:gs pos="2917">
                      <a:srgbClr val="404040"/>
                    </a:gs>
                    <a:gs pos="30000">
                      <a:srgbClr val="404040"/>
                    </a:gs>
                  </a:gsLst>
                  <a:lin ang="5400000" scaled="0"/>
                </a:gradFill>
              </a:rPr>
            </a:br>
            <a:r>
              <a:rPr lang="en-US" sz="2000" b="1" dirty="0">
                <a:solidFill>
                  <a:srgbClr val="00188F"/>
                </a:solidFill>
              </a:rPr>
              <a:t>  C++</a:t>
            </a:r>
          </a:p>
        </p:txBody>
      </p:sp>
      <p:sp>
        <p:nvSpPr>
          <p:cNvPr id="4" name="Rectangle 3"/>
          <p:cNvSpPr/>
          <p:nvPr/>
        </p:nvSpPr>
        <p:spPr>
          <a:xfrm>
            <a:off x="9181907" y="4790553"/>
            <a:ext cx="1126769" cy="917174"/>
          </a:xfrm>
          <a:prstGeom prst="rect">
            <a:avLst/>
          </a:prstGeom>
        </p:spPr>
        <p:txBody>
          <a:bodyPr wrap="square">
            <a:spAutoFit/>
          </a:bodyPr>
          <a:lstStyle/>
          <a:p>
            <a:pPr algn="ctr" defTabSz="932563">
              <a:lnSpc>
                <a:spcPct val="90000"/>
              </a:lnSpc>
              <a:spcAft>
                <a:spcPts val="600"/>
              </a:spcAft>
            </a:pPr>
            <a:r>
              <a:rPr lang="en-US" b="1" dirty="0">
                <a:gradFill>
                  <a:gsLst>
                    <a:gs pos="2917">
                      <a:srgbClr val="404040"/>
                    </a:gs>
                    <a:gs pos="30000">
                      <a:srgbClr val="404040"/>
                    </a:gs>
                  </a:gsLst>
                  <a:lin ang="5400000" scaled="0"/>
                </a:gradFill>
              </a:rPr>
              <a:t>----------</a:t>
            </a:r>
            <a:br>
              <a:rPr lang="en-US" b="1" dirty="0">
                <a:gradFill>
                  <a:gsLst>
                    <a:gs pos="2917">
                      <a:srgbClr val="404040"/>
                    </a:gs>
                    <a:gs pos="30000">
                      <a:srgbClr val="404040"/>
                    </a:gs>
                  </a:gsLst>
                  <a:lin ang="5400000" scaled="0"/>
                </a:gradFill>
              </a:rPr>
            </a:br>
            <a:r>
              <a:rPr lang="en-US" b="1" dirty="0">
                <a:solidFill>
                  <a:srgbClr val="00188F"/>
                </a:solidFill>
              </a:rPr>
              <a:t>  C</a:t>
            </a:r>
            <a:r>
              <a:rPr lang="en-US" b="1" dirty="0" smtClean="0">
                <a:solidFill>
                  <a:srgbClr val="00188F"/>
                </a:solidFill>
              </a:rPr>
              <a:t>++</a:t>
            </a:r>
          </a:p>
          <a:p>
            <a:pPr algn="ctr" defTabSz="932563">
              <a:lnSpc>
                <a:spcPct val="90000"/>
              </a:lnSpc>
              <a:spcAft>
                <a:spcPts val="600"/>
              </a:spcAft>
            </a:pPr>
            <a:r>
              <a:rPr lang="en-US" b="1" dirty="0" smtClean="0">
                <a:solidFill>
                  <a:srgbClr val="00188F"/>
                </a:solidFill>
              </a:rPr>
              <a:t>CLANG</a:t>
            </a:r>
            <a:endParaRPr lang="en-US" b="1" dirty="0">
              <a:solidFill>
                <a:srgbClr val="00188F"/>
              </a:solidFill>
            </a:endParaRPr>
          </a:p>
        </p:txBody>
      </p:sp>
      <p:sp>
        <p:nvSpPr>
          <p:cNvPr id="29" name="Rectangle 28"/>
          <p:cNvSpPr/>
          <p:nvPr/>
        </p:nvSpPr>
        <p:spPr>
          <a:xfrm>
            <a:off x="5138421" y="4859331"/>
            <a:ext cx="1126769" cy="840230"/>
          </a:xfrm>
          <a:prstGeom prst="rect">
            <a:avLst/>
          </a:prstGeom>
        </p:spPr>
        <p:txBody>
          <a:bodyPr wrap="square">
            <a:spAutoFit/>
          </a:bodyPr>
          <a:lstStyle/>
          <a:p>
            <a:pPr algn="ctr" defTabSz="932563">
              <a:lnSpc>
                <a:spcPct val="90000"/>
              </a:lnSpc>
              <a:spcAft>
                <a:spcPts val="600"/>
              </a:spcAft>
            </a:pPr>
            <a:r>
              <a:rPr lang="en-US" b="1" dirty="0">
                <a:gradFill>
                  <a:gsLst>
                    <a:gs pos="2917">
                      <a:srgbClr val="404040"/>
                    </a:gs>
                    <a:gs pos="30000">
                      <a:srgbClr val="404040"/>
                    </a:gs>
                  </a:gsLst>
                  <a:lin ang="5400000" scaled="0"/>
                </a:gradFill>
              </a:rPr>
              <a:t>----------</a:t>
            </a:r>
            <a:br>
              <a:rPr lang="en-US" b="1" dirty="0">
                <a:gradFill>
                  <a:gsLst>
                    <a:gs pos="2917">
                      <a:srgbClr val="404040"/>
                    </a:gs>
                    <a:gs pos="30000">
                      <a:srgbClr val="404040"/>
                    </a:gs>
                  </a:gsLst>
                  <a:lin ang="5400000" scaled="0"/>
                </a:gradFill>
              </a:rPr>
            </a:br>
            <a:r>
              <a:rPr lang="en-US" b="1" dirty="0">
                <a:gradFill>
                  <a:gsLst>
                    <a:gs pos="2917">
                      <a:srgbClr val="404040"/>
                    </a:gs>
                    <a:gs pos="30000">
                      <a:srgbClr val="404040"/>
                    </a:gs>
                  </a:gsLst>
                  <a:lin ang="5400000" scaled="0"/>
                </a:gradFill>
              </a:rPr>
              <a:t>  </a:t>
            </a:r>
            <a:r>
              <a:rPr lang="en-US" b="1" dirty="0">
                <a:solidFill>
                  <a:srgbClr val="00188F"/>
                </a:solidFill>
              </a:rPr>
              <a:t>C</a:t>
            </a:r>
            <a:r>
              <a:rPr lang="en-US" b="1" dirty="0" smtClean="0">
                <a:solidFill>
                  <a:srgbClr val="00188F"/>
                </a:solidFill>
              </a:rPr>
              <a:t>++ CLANG</a:t>
            </a:r>
            <a:endParaRPr lang="en-US" b="1" dirty="0">
              <a:solidFill>
                <a:srgbClr val="00188F"/>
              </a:solidFill>
            </a:endParaRPr>
          </a:p>
        </p:txBody>
      </p:sp>
      <p:sp>
        <p:nvSpPr>
          <p:cNvPr id="5" name="Title 4"/>
          <p:cNvSpPr>
            <a:spLocks noGrp="1"/>
          </p:cNvSpPr>
          <p:nvPr>
            <p:ph type="title"/>
          </p:nvPr>
        </p:nvSpPr>
        <p:spPr>
          <a:xfrm>
            <a:off x="274659" y="286418"/>
            <a:ext cx="11887199" cy="912813"/>
          </a:xfrm>
        </p:spPr>
        <p:txBody>
          <a:bodyPr/>
          <a:lstStyle/>
          <a:p>
            <a:r>
              <a:rPr lang="en-US" dirty="0" smtClean="0"/>
              <a:t>Top Down -  C++ broad cross platform </a:t>
            </a:r>
            <a:endParaRPr lang="en-US" dirty="0"/>
          </a:p>
        </p:txBody>
      </p:sp>
    </p:spTree>
    <p:extLst>
      <p:ext uri="{BB962C8B-B14F-4D97-AF65-F5344CB8AC3E}">
        <p14:creationId xmlns:p14="http://schemas.microsoft.com/office/powerpoint/2010/main" val="24811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 </a:t>
            </a:r>
          </a:p>
          <a:p>
            <a:r>
              <a:rPr lang="en-US" dirty="0" smtClean="0"/>
              <a:t>C++ tests:</a:t>
            </a:r>
          </a:p>
          <a:p>
            <a:r>
              <a:rPr lang="en-US" dirty="0"/>
              <a:t>	</a:t>
            </a:r>
            <a:r>
              <a:rPr lang="en-US" dirty="0" smtClean="0"/>
              <a:t>82% internal VC++ tests across 4 architectures</a:t>
            </a:r>
          </a:p>
          <a:p>
            <a:endParaRPr lang="en-US" dirty="0"/>
          </a:p>
          <a:p>
            <a:r>
              <a:rPr lang="en-US" dirty="0" smtClean="0"/>
              <a:t>Applications:</a:t>
            </a:r>
          </a:p>
          <a:p>
            <a:r>
              <a:rPr lang="en-US" dirty="0"/>
              <a:t>	</a:t>
            </a:r>
            <a:r>
              <a:rPr lang="en-US" dirty="0" err="1" smtClean="0"/>
              <a:t>BingRequest</a:t>
            </a:r>
            <a:r>
              <a:rPr lang="en-US" dirty="0"/>
              <a:t> </a:t>
            </a:r>
            <a:r>
              <a:rPr lang="en-US" dirty="0" smtClean="0"/>
              <a:t>sample and the </a:t>
            </a:r>
            <a:r>
              <a:rPr lang="en-US" dirty="0" err="1" smtClean="0"/>
              <a:t>CppRESTSDK</a:t>
            </a:r>
            <a:endParaRPr lang="en-US" dirty="0" smtClean="0"/>
          </a:p>
          <a:p>
            <a:r>
              <a:rPr lang="en-US" dirty="0"/>
              <a:t>	</a:t>
            </a:r>
            <a:r>
              <a:rPr lang="en-US" dirty="0" smtClean="0"/>
              <a:t>	(EH, Boost, </a:t>
            </a:r>
            <a:r>
              <a:rPr lang="en-US" dirty="0" err="1" smtClean="0"/>
              <a:t>async</a:t>
            </a:r>
            <a:r>
              <a:rPr lang="en-US" dirty="0" smtClean="0"/>
              <a:t>, STL, Windows headers)</a:t>
            </a:r>
            <a:endParaRPr lang="en-US" dirty="0"/>
          </a:p>
        </p:txBody>
      </p:sp>
      <p:sp>
        <p:nvSpPr>
          <p:cNvPr id="4" name="Rectangle 2"/>
          <p:cNvSpPr>
            <a:spLocks noChangeArrowheads="1"/>
          </p:cNvSpPr>
          <p:nvPr/>
        </p:nvSpPr>
        <p:spPr bwMode="auto">
          <a:xfrm>
            <a:off x="3" y="-187410"/>
            <a:ext cx="184752" cy="37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3" tIns="45708" rIns="91413" bIns="45708" numCol="1" anchor="ctr" anchorCtr="0" compatLnSpc="1">
            <a:prstTxWarp prst="textNoShape">
              <a:avLst/>
            </a:prstTxWarp>
            <a:spAutoFit/>
          </a:bodyPr>
          <a:lstStyle/>
          <a:p>
            <a:pPr defTabSz="930860"/>
            <a:endParaRPr lang="en-US">
              <a:solidFill>
                <a:srgbClr val="FFFFFF"/>
              </a:solidFill>
            </a:endParaRPr>
          </a:p>
        </p:txBody>
      </p:sp>
      <p:sp>
        <p:nvSpPr>
          <p:cNvPr id="5" name="Rectangle 4"/>
          <p:cNvSpPr>
            <a:spLocks noChangeArrowheads="1"/>
          </p:cNvSpPr>
          <p:nvPr/>
        </p:nvSpPr>
        <p:spPr bwMode="auto">
          <a:xfrm>
            <a:off x="3" y="-187410"/>
            <a:ext cx="184752" cy="37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3" tIns="45708" rIns="91413" bIns="45708" numCol="1" anchor="ctr" anchorCtr="0" compatLnSpc="1">
            <a:prstTxWarp prst="textNoShape">
              <a:avLst/>
            </a:prstTxWarp>
            <a:spAutoFit/>
          </a:bodyPr>
          <a:lstStyle/>
          <a:p>
            <a:pPr defTabSz="930860"/>
            <a:endParaRPr lang="en-US">
              <a:solidFill>
                <a:srgbClr val="FFFFFF"/>
              </a:solidFill>
            </a:endParaRPr>
          </a:p>
        </p:txBody>
      </p:sp>
      <p:sp>
        <p:nvSpPr>
          <p:cNvPr id="7" name="Title 1"/>
          <p:cNvSpPr txBox="1">
            <a:spLocks/>
          </p:cNvSpPr>
          <p:nvPr/>
        </p:nvSpPr>
        <p:spPr>
          <a:xfrm>
            <a:off x="274659" y="298450"/>
            <a:ext cx="11887199" cy="912813"/>
          </a:xfrm>
          <a:prstGeom prst="rect">
            <a:avLst/>
          </a:prstGeom>
        </p:spPr>
        <p:txBody>
          <a:bodyPr vert="horz" lIns="182558" tIns="45638" rIns="182558" bIns="45638" rtlCol="0" anchor="t">
            <a:noAutofit/>
          </a:bodyPr>
          <a:lstStyle>
            <a:lvl1pPr algn="l" defTabSz="912554" rtl="0" eaLnBrk="1" latinLnBrk="0" hangingPunct="1">
              <a:spcBef>
                <a:spcPct val="0"/>
              </a:spcBef>
              <a:buNone/>
              <a:defRPr sz="4900" kern="1200">
                <a:gradFill>
                  <a:gsLst>
                    <a:gs pos="0">
                      <a:schemeClr val="tx1"/>
                    </a:gs>
                    <a:gs pos="100000">
                      <a:schemeClr val="tx1"/>
                    </a:gs>
                  </a:gsLst>
                  <a:lin ang="5400000" scaled="0"/>
                </a:gradFill>
                <a:latin typeface="+mj-lt"/>
                <a:ea typeface="+mj-ea"/>
                <a:cs typeface="+mj-cs"/>
              </a:defRPr>
            </a:lvl1pPr>
          </a:lstStyle>
          <a:p>
            <a:r>
              <a:rPr lang="en-US" dirty="0" smtClean="0">
                <a:gradFill>
                  <a:gsLst>
                    <a:gs pos="0">
                      <a:srgbClr val="FFFFFF"/>
                    </a:gs>
                    <a:gs pos="100000">
                      <a:srgbClr val="FFFFFF"/>
                    </a:gs>
                  </a:gsLst>
                  <a:lin ang="5400000" scaled="0"/>
                </a:gradFill>
              </a:rPr>
              <a:t>Clang/C2  - for C++ and 4 MSFT ABI(s) </a:t>
            </a:r>
            <a:endParaRPr lang="en-US"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908013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CLANG/C2 </a:t>
            </a:r>
            <a:r>
              <a:rPr lang="en-US" smtClean="0"/>
              <a:t>– Objective-C</a:t>
            </a:r>
            <a:endParaRPr lang="en-US" dirty="0"/>
          </a:p>
        </p:txBody>
      </p:sp>
      <p:sp>
        <p:nvSpPr>
          <p:cNvPr id="3" name="Text Placeholder 2"/>
          <p:cNvSpPr>
            <a:spLocks noGrp="1"/>
          </p:cNvSpPr>
          <p:nvPr>
            <p:ph type="body" sz="quarter" idx="10"/>
          </p:nvPr>
        </p:nvSpPr>
        <p:spPr/>
        <p:txBody>
          <a:bodyPr/>
          <a:lstStyle/>
          <a:p>
            <a:endParaRPr lang="en-US" dirty="0" smtClean="0"/>
          </a:p>
          <a:p>
            <a:endParaRPr lang="en-US" dirty="0"/>
          </a:p>
          <a:p>
            <a:endParaRPr lang="en-US" dirty="0" smtClean="0"/>
          </a:p>
          <a:p>
            <a:r>
              <a:rPr lang="en-US" dirty="0"/>
              <a:t>	</a:t>
            </a:r>
            <a:r>
              <a:rPr lang="en-US" dirty="0" smtClean="0"/>
              <a:t>	Demo – with full Windows debug support</a:t>
            </a:r>
            <a:endParaRPr lang="en-US" dirty="0"/>
          </a:p>
        </p:txBody>
      </p:sp>
    </p:spTree>
    <p:extLst>
      <p:ext uri="{BB962C8B-B14F-4D97-AF65-F5344CB8AC3E}">
        <p14:creationId xmlns:p14="http://schemas.microsoft.com/office/powerpoint/2010/main" val="3333866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  Objective-C team</a:t>
            </a:r>
            <a:endParaRPr lang="en-US" dirty="0"/>
          </a:p>
        </p:txBody>
      </p:sp>
      <p:sp>
        <p:nvSpPr>
          <p:cNvPr id="3" name="Text Placeholder 2"/>
          <p:cNvSpPr>
            <a:spLocks noGrp="1"/>
          </p:cNvSpPr>
          <p:nvPr>
            <p:ph type="body" sz="quarter" idx="10"/>
          </p:nvPr>
        </p:nvSpPr>
        <p:spPr/>
        <p:txBody>
          <a:bodyPr/>
          <a:lstStyle/>
          <a:p>
            <a:endParaRPr lang="en-US" dirty="0" smtClean="0"/>
          </a:p>
          <a:p>
            <a:endParaRPr lang="en-US" dirty="0"/>
          </a:p>
          <a:p>
            <a:endParaRPr lang="en-US" dirty="0" smtClean="0"/>
          </a:p>
          <a:p>
            <a:r>
              <a:rPr lang="en-US" dirty="0" smtClean="0"/>
              <a:t>				Salmaan Ahmed</a:t>
            </a:r>
            <a:endParaRPr lang="en-US" dirty="0"/>
          </a:p>
        </p:txBody>
      </p:sp>
    </p:spTree>
    <p:extLst>
      <p:ext uri="{BB962C8B-B14F-4D97-AF65-F5344CB8AC3E}">
        <p14:creationId xmlns:p14="http://schemas.microsoft.com/office/powerpoint/2010/main" val="989505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p:txBody>
          <a:bodyPr/>
          <a:lstStyle/>
          <a:p>
            <a:r>
              <a:rPr lang="en-US" dirty="0" smtClean="0"/>
              <a:t> </a:t>
            </a:r>
            <a:endParaRPr lang="en-US" dirty="0"/>
          </a:p>
        </p:txBody>
      </p:sp>
      <p:sp>
        <p:nvSpPr>
          <p:cNvPr id="15" name="Content Placeholder 14"/>
          <p:cNvSpPr>
            <a:spLocks noGrp="1"/>
          </p:cNvSpPr>
          <p:nvPr>
            <p:ph sz="quarter" idx="18"/>
          </p:nvPr>
        </p:nvSpPr>
        <p:spPr>
          <a:xfrm>
            <a:off x="204286" y="2111788"/>
            <a:ext cx="6061921" cy="1576086"/>
          </a:xfrm>
        </p:spPr>
        <p:txBody>
          <a:bodyPr/>
          <a:lstStyle/>
          <a:p>
            <a:pPr marL="342900" lvl="1" indent="0">
              <a:buNone/>
            </a:pPr>
            <a:endParaRPr lang="en-US" dirty="0" smtClean="0"/>
          </a:p>
          <a:p>
            <a:pPr marL="342900" lvl="1" indent="0">
              <a:buNone/>
            </a:pPr>
            <a:r>
              <a:rPr lang="en-US" sz="2175" b="1" dirty="0" smtClean="0"/>
              <a:t>Candy </a:t>
            </a:r>
            <a:r>
              <a:rPr lang="en-US" sz="2175" b="1" dirty="0"/>
              <a:t>Crush Saga: </a:t>
            </a:r>
            <a:r>
              <a:rPr lang="en-US" sz="2175" dirty="0" smtClean="0"/>
              <a:t>Brought to Windows Phone with very few code changes</a:t>
            </a:r>
          </a:p>
          <a:p>
            <a:pPr marL="342900" lvl="1" indent="0">
              <a:buNone/>
            </a:pPr>
            <a:endParaRPr lang="en-US" sz="2175" dirty="0" smtClean="0"/>
          </a:p>
          <a:p>
            <a:pPr marL="342900" lvl="1" indent="0">
              <a:buNone/>
            </a:pPr>
            <a:r>
              <a:rPr lang="en-US" sz="1775" dirty="0" smtClean="0"/>
              <a:t/>
            </a:r>
            <a:br>
              <a:rPr lang="en-US" sz="1775" dirty="0" smtClean="0"/>
            </a:br>
            <a:endParaRPr lang="en-US" sz="1775" dirty="0"/>
          </a:p>
        </p:txBody>
      </p:sp>
      <p:pic>
        <p:nvPicPr>
          <p:cNvPr id="1026" name="Picture 2" descr="http://upload.wikimedia.org/wikipedia/en/7/73/Candy_Crush.png"/>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7298361" y="956908"/>
            <a:ext cx="3885847" cy="3885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583958" y="5144341"/>
            <a:ext cx="3314653" cy="703582"/>
          </a:xfrm>
          <a:prstGeom prst="rect">
            <a:avLst/>
          </a:prstGeom>
        </p:spPr>
      </p:pic>
    </p:spTree>
    <p:extLst>
      <p:ext uri="{BB962C8B-B14F-4D97-AF65-F5344CB8AC3E}">
        <p14:creationId xmlns:p14="http://schemas.microsoft.com/office/powerpoint/2010/main" val="981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3" end="3"/>
                                            </p:txEl>
                                          </p:spTgt>
                                        </p:tgtEl>
                                        <p:attrNameLst>
                                          <p:attrName>style.visibility</p:attrName>
                                        </p:attrNameLst>
                                      </p:cBhvr>
                                      <p:to>
                                        <p:strVal val="visible"/>
                                      </p:to>
                                    </p:set>
                                    <p:animEffect transition="in" filter="fade">
                                      <p:cBhvr>
                                        <p:cTn id="10" dur="500"/>
                                        <p:tgtEl>
                                          <p:spTgt spid="1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br>
              <a:rPr lang="en-US" dirty="0" smtClean="0"/>
            </a:br>
            <a:r>
              <a:rPr lang="en-US" dirty="0"/>
              <a:t/>
            </a:r>
            <a:br>
              <a:rPr lang="en-US" dirty="0"/>
            </a:br>
            <a:r>
              <a:rPr lang="en-US" sz="4000" dirty="0"/>
              <a:t/>
            </a:r>
            <a:br>
              <a:rPr lang="en-US" sz="4000" dirty="0"/>
            </a:br>
            <a:r>
              <a:rPr lang="en-US" sz="4000" dirty="0"/>
              <a:t/>
            </a:r>
            <a:br>
              <a:rPr lang="en-US" sz="4000" dirty="0"/>
            </a:br>
            <a:r>
              <a:rPr lang="en-US" sz="4000" dirty="0"/>
              <a:t/>
            </a:r>
            <a:br>
              <a:rPr lang="en-US" sz="4000" dirty="0"/>
            </a:br>
            <a:endParaRPr lang="en-US" sz="3600" dirty="0"/>
          </a:p>
        </p:txBody>
      </p:sp>
      <p:sp>
        <p:nvSpPr>
          <p:cNvPr id="4" name="Text Placeholder 3"/>
          <p:cNvSpPr>
            <a:spLocks noGrp="1"/>
          </p:cNvSpPr>
          <p:nvPr>
            <p:ph type="body" sz="quarter" idx="10"/>
          </p:nvPr>
        </p:nvSpPr>
        <p:spPr>
          <a:xfrm>
            <a:off x="808037" y="1973262"/>
            <a:ext cx="11887200" cy="5484812"/>
          </a:xfrm>
        </p:spPr>
        <p:txBody>
          <a:bodyPr/>
          <a:lstStyle/>
          <a:p>
            <a:r>
              <a:rPr lang="en-US" dirty="0"/>
              <a:t>New </a:t>
            </a:r>
            <a:r>
              <a:rPr lang="en-US" dirty="0" smtClean="0"/>
              <a:t>code generation </a:t>
            </a:r>
            <a:r>
              <a:rPr lang="en-US" dirty="0"/>
              <a:t>technology in </a:t>
            </a:r>
            <a:r>
              <a:rPr lang="en-US" dirty="0" smtClean="0"/>
              <a:t>VS2015</a:t>
            </a:r>
          </a:p>
          <a:p>
            <a:r>
              <a:rPr lang="en-US" dirty="0" smtClean="0"/>
              <a:t>Its used to build the entire company C/C++</a:t>
            </a:r>
          </a:p>
          <a:p>
            <a:r>
              <a:rPr lang="en-US" dirty="0" smtClean="0"/>
              <a:t>All Universal Applications for C#</a:t>
            </a:r>
          </a:p>
          <a:p>
            <a:r>
              <a:rPr lang="en-US" dirty="0" smtClean="0"/>
              <a:t>How </a:t>
            </a:r>
            <a:r>
              <a:rPr lang="en-US" dirty="0"/>
              <a:t>this accrues to </a:t>
            </a:r>
            <a:r>
              <a:rPr lang="en-US" dirty="0" smtClean="0"/>
              <a:t>VS2015 retail products</a:t>
            </a:r>
          </a:p>
          <a:p>
            <a:r>
              <a:rPr lang="en-US" dirty="0" smtClean="0"/>
              <a:t>Accrues to new compilers &amp; languages for Windows</a:t>
            </a:r>
            <a:endParaRPr lang="en-US" dirty="0"/>
          </a:p>
        </p:txBody>
      </p:sp>
    </p:spTree>
    <p:extLst>
      <p:ext uri="{BB962C8B-B14F-4D97-AF65-F5344CB8AC3E}">
        <p14:creationId xmlns:p14="http://schemas.microsoft.com/office/powerpoint/2010/main" val="243505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p:cNvSpPr>
          <p:nvPr/>
        </p:nvSpPr>
        <p:spPr>
          <a:xfrm>
            <a:off x="274702" y="2117165"/>
            <a:ext cx="11887135" cy="1837298"/>
          </a:xfrm>
          <a:prstGeom prst="rect">
            <a:avLst/>
          </a:prstGeom>
        </p:spPr>
        <p:txBody>
          <a:bodyPr anchor="ctr"/>
          <a:lstStyle/>
          <a:p>
            <a:r>
              <a:rPr lang="en-US" sz="5400" dirty="0" smtClean="0">
                <a:latin typeface="+mj-lt"/>
              </a:rPr>
              <a:t>Project </a:t>
            </a:r>
            <a:r>
              <a:rPr lang="en-US" sz="5400" dirty="0" err="1" smtClean="0">
                <a:latin typeface="+mj-lt"/>
              </a:rPr>
              <a:t>Islandwood</a:t>
            </a:r>
            <a:endParaRPr lang="en-US" sz="4000" dirty="0"/>
          </a:p>
        </p:txBody>
      </p:sp>
    </p:spTree>
    <p:extLst>
      <p:ext uri="{BB962C8B-B14F-4D97-AF65-F5344CB8AC3E}">
        <p14:creationId xmlns:p14="http://schemas.microsoft.com/office/powerpoint/2010/main" val="71510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Write Universal Windows Apps in Objective-C</a:t>
            </a:r>
            <a:endParaRPr lang="en-US" dirty="0">
              <a:solidFill>
                <a:schemeClr val="tx2"/>
              </a:solidFill>
            </a:endParaRPr>
          </a:p>
        </p:txBody>
      </p:sp>
      <p:sp>
        <p:nvSpPr>
          <p:cNvPr id="7" name="Rectangle 6"/>
          <p:cNvSpPr/>
          <p:nvPr/>
        </p:nvSpPr>
        <p:spPr>
          <a:xfrm>
            <a:off x="884237" y="1439862"/>
            <a:ext cx="10694059" cy="1554480"/>
          </a:xfrm>
          <a:prstGeom prst="rect">
            <a:avLst/>
          </a:prstGeom>
          <a:solidFill>
            <a:srgbClr val="00AFF0"/>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09728" rIns="137160" bIns="109728" numCol="1" spcCol="0" rtlCol="0" fromWordArt="0" anchor="ctr" anchorCtr="0" forceAA="0" compatLnSpc="1">
            <a:prstTxWarp prst="textNoShape">
              <a:avLst/>
            </a:prstTxWarp>
            <a:noAutofit/>
          </a:bodyPr>
          <a:lstStyle/>
          <a:p>
            <a:pPr>
              <a:lnSpc>
                <a:spcPct val="90000"/>
              </a:lnSpc>
              <a:spcBef>
                <a:spcPts val="600"/>
              </a:spcBef>
            </a:pPr>
            <a:r>
              <a:rPr lang="en-US" sz="2800" b="1" dirty="0" smtClean="0">
                <a:solidFill>
                  <a:prstClr val="white"/>
                </a:solidFill>
                <a:latin typeface="Segoe UI Light"/>
              </a:rPr>
              <a:t>Objective-C language support</a:t>
            </a:r>
          </a:p>
          <a:p>
            <a:pPr marL="457200" indent="-457200">
              <a:lnSpc>
                <a:spcPct val="90000"/>
              </a:lnSpc>
              <a:spcBef>
                <a:spcPts val="600"/>
              </a:spcBef>
              <a:buFont typeface="Arial" panose="020B0604020202020204" pitchFamily="34" charset="0"/>
              <a:buChar char="•"/>
            </a:pPr>
            <a:r>
              <a:rPr lang="en-US" sz="2800" dirty="0" smtClean="0">
                <a:solidFill>
                  <a:prstClr val="white"/>
                </a:solidFill>
                <a:latin typeface="Segoe UI Light"/>
              </a:rPr>
              <a:t>Compiler and Runtime</a:t>
            </a:r>
            <a:endParaRPr lang="en-US" sz="2800" dirty="0">
              <a:solidFill>
                <a:prstClr val="white"/>
              </a:solidFill>
              <a:latin typeface="Segoe UI Light"/>
            </a:endParaRPr>
          </a:p>
        </p:txBody>
      </p:sp>
      <p:sp>
        <p:nvSpPr>
          <p:cNvPr id="8" name="Rectangle 7"/>
          <p:cNvSpPr/>
          <p:nvPr/>
        </p:nvSpPr>
        <p:spPr>
          <a:xfrm>
            <a:off x="884237" y="3116262"/>
            <a:ext cx="10694059" cy="1554480"/>
          </a:xfrm>
          <a:prstGeom prst="rect">
            <a:avLst/>
          </a:prstGeom>
          <a:solidFill>
            <a:srgbClr val="0088D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09728" rIns="137160" bIns="109728" numCol="1" spcCol="0" rtlCol="0" fromWordArt="0" anchor="ctr" anchorCtr="0" forceAA="0" compatLnSpc="1">
            <a:prstTxWarp prst="textNoShape">
              <a:avLst/>
            </a:prstTxWarp>
            <a:noAutofit/>
          </a:bodyPr>
          <a:lstStyle/>
          <a:p>
            <a:pPr>
              <a:lnSpc>
                <a:spcPct val="90000"/>
              </a:lnSpc>
              <a:spcBef>
                <a:spcPts val="600"/>
              </a:spcBef>
            </a:pPr>
            <a:r>
              <a:rPr lang="en-US" sz="2800" b="1" dirty="0" smtClean="0">
                <a:solidFill>
                  <a:prstClr val="white"/>
                </a:solidFill>
                <a:latin typeface="Segoe UI Light"/>
              </a:rPr>
              <a:t>Useful and usable APIs</a:t>
            </a:r>
          </a:p>
          <a:p>
            <a:pPr marL="457200" indent="-457200">
              <a:lnSpc>
                <a:spcPct val="90000"/>
              </a:lnSpc>
              <a:spcBef>
                <a:spcPts val="600"/>
              </a:spcBef>
              <a:buFont typeface="Arial" panose="020B0604020202020204" pitchFamily="34" charset="0"/>
              <a:buChar char="•"/>
            </a:pPr>
            <a:r>
              <a:rPr lang="en-US" sz="2800" dirty="0" smtClean="0">
                <a:solidFill>
                  <a:prstClr val="white"/>
                </a:solidFill>
                <a:latin typeface="Segoe UI Light"/>
              </a:rPr>
              <a:t>iOS API </a:t>
            </a:r>
            <a:r>
              <a:rPr lang="en-US" sz="2800" dirty="0" err="1" smtClean="0">
                <a:solidFill>
                  <a:prstClr val="white"/>
                </a:solidFill>
                <a:latin typeface="Segoe UI Light"/>
              </a:rPr>
              <a:t>compat</a:t>
            </a:r>
            <a:endParaRPr lang="en-US" sz="2800" dirty="0">
              <a:solidFill>
                <a:prstClr val="white"/>
              </a:solidFill>
              <a:latin typeface="Segoe UI Light"/>
            </a:endParaRPr>
          </a:p>
        </p:txBody>
      </p:sp>
      <p:sp>
        <p:nvSpPr>
          <p:cNvPr id="9" name="Rectangle 8"/>
          <p:cNvSpPr/>
          <p:nvPr/>
        </p:nvSpPr>
        <p:spPr>
          <a:xfrm>
            <a:off x="884236" y="4781550"/>
            <a:ext cx="10694059" cy="1554480"/>
          </a:xfrm>
          <a:prstGeom prst="rect">
            <a:avLst/>
          </a:prstGeom>
          <a:solidFill>
            <a:srgbClr val="004E8C"/>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09728" rIns="137160" bIns="109728" numCol="1" spcCol="0" rtlCol="0" fromWordArt="0" anchor="ctr" anchorCtr="0" forceAA="0" compatLnSpc="1">
            <a:prstTxWarp prst="textNoShape">
              <a:avLst/>
            </a:prstTxWarp>
            <a:noAutofit/>
          </a:bodyPr>
          <a:lstStyle/>
          <a:p>
            <a:pPr>
              <a:lnSpc>
                <a:spcPct val="90000"/>
              </a:lnSpc>
              <a:spcBef>
                <a:spcPts val="600"/>
              </a:spcBef>
            </a:pPr>
            <a:r>
              <a:rPr lang="en-US" sz="2800" b="1" dirty="0" smtClean="0">
                <a:solidFill>
                  <a:prstClr val="white"/>
                </a:solidFill>
                <a:latin typeface="Segoe UI Light"/>
              </a:rPr>
              <a:t>Tools</a:t>
            </a:r>
          </a:p>
          <a:p>
            <a:pPr marL="457200" indent="-457200">
              <a:lnSpc>
                <a:spcPct val="90000"/>
              </a:lnSpc>
              <a:spcBef>
                <a:spcPts val="600"/>
              </a:spcBef>
              <a:buFont typeface="Arial" panose="020B0604020202020204" pitchFamily="34" charset="0"/>
              <a:buChar char="•"/>
            </a:pPr>
            <a:r>
              <a:rPr lang="en-US" sz="2800" dirty="0" smtClean="0">
                <a:solidFill>
                  <a:prstClr val="white"/>
                </a:solidFill>
                <a:latin typeface="Segoe UI Light"/>
              </a:rPr>
              <a:t>Editor / Workflow</a:t>
            </a:r>
          </a:p>
          <a:p>
            <a:pPr marL="457200" indent="-457200">
              <a:lnSpc>
                <a:spcPct val="90000"/>
              </a:lnSpc>
              <a:spcBef>
                <a:spcPts val="600"/>
              </a:spcBef>
              <a:buFont typeface="Arial" panose="020B0604020202020204" pitchFamily="34" charset="0"/>
              <a:buChar char="•"/>
            </a:pPr>
            <a:r>
              <a:rPr lang="en-US" sz="2800" dirty="0" smtClean="0">
                <a:solidFill>
                  <a:prstClr val="white"/>
                </a:solidFill>
                <a:latin typeface="Segoe UI Light"/>
              </a:rPr>
              <a:t>Project import</a:t>
            </a:r>
            <a:endParaRPr lang="en-US" sz="2800" dirty="0">
              <a:solidFill>
                <a:prstClr val="white"/>
              </a:solidFill>
              <a:latin typeface="Segoe UI Light"/>
            </a:endParaRPr>
          </a:p>
        </p:txBody>
      </p:sp>
      <p:sp>
        <p:nvSpPr>
          <p:cNvPr id="11" name="Title 2"/>
          <p:cNvSpPr txBox="1">
            <a:spLocks/>
          </p:cNvSpPr>
          <p:nvPr/>
        </p:nvSpPr>
        <p:spPr>
          <a:xfrm>
            <a:off x="269876" y="295273"/>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tx2"/>
                </a:solidFill>
              </a:rPr>
              <a:t>What is Project </a:t>
            </a:r>
            <a:r>
              <a:rPr lang="en-US" dirty="0" err="1" smtClean="0">
                <a:solidFill>
                  <a:schemeClr val="tx2"/>
                </a:solidFill>
              </a:rPr>
              <a:t>Islandwood</a:t>
            </a:r>
            <a:r>
              <a:rPr lang="en-US" dirty="0" smtClean="0">
                <a:solidFill>
                  <a:schemeClr val="tx2"/>
                </a:solidFill>
              </a:rPr>
              <a:t>?</a:t>
            </a:r>
            <a:endParaRPr lang="en-US" dirty="0">
              <a:solidFill>
                <a:schemeClr val="tx2"/>
              </a:solidFill>
            </a:endParaRPr>
          </a:p>
        </p:txBody>
      </p:sp>
    </p:spTree>
    <p:extLst>
      <p:ext uri="{BB962C8B-B14F-4D97-AF65-F5344CB8AC3E}">
        <p14:creationId xmlns:p14="http://schemas.microsoft.com/office/powerpoint/2010/main" val="315721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fade">
                                      <p:cBhvr>
                                        <p:cTn id="24" dur="500"/>
                                        <p:tgtEl>
                                          <p:spTgt spid="8">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uiExpand="1" build="p"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1363661"/>
            <a:ext cx="12436475" cy="56308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solidFill>
                  <a:schemeClr val="tx2"/>
                </a:solidFill>
              </a:rPr>
              <a:t>Tooling</a:t>
            </a:r>
            <a:endParaRPr lang="en-US" dirty="0">
              <a:solidFill>
                <a:schemeClr val="tx2"/>
              </a:solidFill>
            </a:endParaRPr>
          </a:p>
        </p:txBody>
      </p:sp>
      <p:sp>
        <p:nvSpPr>
          <p:cNvPr id="11" name="Content Placeholder 11"/>
          <p:cNvSpPr txBox="1">
            <a:spLocks/>
          </p:cNvSpPr>
          <p:nvPr/>
        </p:nvSpPr>
        <p:spPr>
          <a:xfrm>
            <a:off x="274639" y="1668462"/>
            <a:ext cx="11653524" cy="497201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chemeClr val="bg1"/>
                </a:solidFill>
              </a:rPr>
              <a:t>Integrated Visual Studio Development</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2594938" y="2673940"/>
            <a:ext cx="6656483" cy="3717484"/>
          </a:xfrm>
          <a:prstGeom prst="rect">
            <a:avLst/>
          </a:prstGeom>
        </p:spPr>
      </p:pic>
      <p:sp>
        <p:nvSpPr>
          <p:cNvPr id="15" name="Line Callout 1 (Accent Bar) 14"/>
          <p:cNvSpPr/>
          <p:nvPr/>
        </p:nvSpPr>
        <p:spPr>
          <a:xfrm>
            <a:off x="9795990" y="2409885"/>
            <a:ext cx="2279945" cy="1818509"/>
          </a:xfrm>
          <a:prstGeom prst="accentCallout1">
            <a:avLst>
              <a:gd name="adj1" fmla="val 18750"/>
              <a:gd name="adj2" fmla="val -8333"/>
              <a:gd name="adj3" fmla="val 87026"/>
              <a:gd name="adj4" fmla="val -62138"/>
            </a:avLst>
          </a:prstGeom>
          <a:ln w="28575">
            <a:solidFill>
              <a:srgbClr val="0070C0"/>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defTabSz="914377">
              <a:lnSpc>
                <a:spcPct val="90000"/>
              </a:lnSpc>
              <a:spcBef>
                <a:spcPts val="600"/>
              </a:spcBef>
            </a:pPr>
            <a:r>
              <a:rPr lang="en-US" sz="2133" b="1" dirty="0" err="1">
                <a:solidFill>
                  <a:prstClr val="white"/>
                </a:solidFill>
              </a:rPr>
              <a:t>Xcode</a:t>
            </a:r>
            <a:r>
              <a:rPr lang="en-US" sz="2133" b="1" dirty="0">
                <a:solidFill>
                  <a:prstClr val="white"/>
                </a:solidFill>
              </a:rPr>
              <a:t> projects imported to Visual Studio</a:t>
            </a:r>
          </a:p>
        </p:txBody>
      </p:sp>
      <p:sp>
        <p:nvSpPr>
          <p:cNvPr id="16" name="Line Callout 1 (Accent Bar) 15"/>
          <p:cNvSpPr/>
          <p:nvPr/>
        </p:nvSpPr>
        <p:spPr>
          <a:xfrm>
            <a:off x="274638" y="2511861"/>
            <a:ext cx="2045660" cy="1818509"/>
          </a:xfrm>
          <a:prstGeom prst="accentCallout1">
            <a:avLst>
              <a:gd name="adj1" fmla="val 36460"/>
              <a:gd name="adj2" fmla="val 94560"/>
              <a:gd name="adj3" fmla="val 70598"/>
              <a:gd name="adj4" fmla="val 192601"/>
            </a:avLst>
          </a:prstGeom>
          <a:ln w="28575">
            <a:solidFill>
              <a:srgbClr val="0070C0"/>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defTabSz="914377">
              <a:lnSpc>
                <a:spcPct val="90000"/>
              </a:lnSpc>
              <a:spcBef>
                <a:spcPts val="600"/>
              </a:spcBef>
            </a:pPr>
            <a:r>
              <a:rPr lang="en-US" sz="2133" b="1" dirty="0">
                <a:solidFill>
                  <a:prstClr val="white"/>
                </a:solidFill>
              </a:rPr>
              <a:t>Integrated language support: </a:t>
            </a:r>
            <a:r>
              <a:rPr lang="en-US" sz="2133" dirty="0">
                <a:solidFill>
                  <a:prstClr val="white"/>
                </a:solidFill>
              </a:rPr>
              <a:t>syntax highlighting, autocomplete</a:t>
            </a:r>
          </a:p>
        </p:txBody>
      </p:sp>
      <p:sp>
        <p:nvSpPr>
          <p:cNvPr id="17" name="Line Callout 1 (Accent Bar) 16"/>
          <p:cNvSpPr/>
          <p:nvPr/>
        </p:nvSpPr>
        <p:spPr>
          <a:xfrm>
            <a:off x="9795990" y="4649963"/>
            <a:ext cx="2175745" cy="1741461"/>
          </a:xfrm>
          <a:prstGeom prst="accentCallout1">
            <a:avLst>
              <a:gd name="adj1" fmla="val 18750"/>
              <a:gd name="adj2" fmla="val -8333"/>
              <a:gd name="adj3" fmla="val 68888"/>
              <a:gd name="adj4" fmla="val -183167"/>
            </a:avLst>
          </a:prstGeom>
          <a:ln w="28575">
            <a:solidFill>
              <a:srgbClr val="0070C0"/>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defTabSz="914377">
              <a:lnSpc>
                <a:spcPct val="90000"/>
              </a:lnSpc>
              <a:spcBef>
                <a:spcPts val="600"/>
              </a:spcBef>
            </a:pPr>
            <a:r>
              <a:rPr lang="en-US" sz="2133" b="1" dirty="0">
                <a:solidFill>
                  <a:prstClr val="white"/>
                </a:solidFill>
              </a:rPr>
              <a:t>Full debugging: breakpoints, stack traces, …</a:t>
            </a:r>
          </a:p>
        </p:txBody>
      </p:sp>
      <p:sp>
        <p:nvSpPr>
          <p:cNvPr id="18" name="Line Callout 1 (Accent Bar) 17"/>
          <p:cNvSpPr/>
          <p:nvPr/>
        </p:nvSpPr>
        <p:spPr>
          <a:xfrm>
            <a:off x="274638" y="4709245"/>
            <a:ext cx="2045660" cy="1818509"/>
          </a:xfrm>
          <a:prstGeom prst="accentCallout1">
            <a:avLst>
              <a:gd name="adj1" fmla="val 36460"/>
              <a:gd name="adj2" fmla="val 94560"/>
              <a:gd name="adj3" fmla="val -10843"/>
              <a:gd name="adj4" fmla="val 171687"/>
            </a:avLst>
          </a:prstGeom>
          <a:ln w="28575">
            <a:solidFill>
              <a:srgbClr val="0070C0"/>
            </a:solidFill>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defTabSz="914377">
              <a:lnSpc>
                <a:spcPct val="90000"/>
              </a:lnSpc>
              <a:spcBef>
                <a:spcPts val="600"/>
              </a:spcBef>
            </a:pPr>
            <a:r>
              <a:rPr lang="en-US" sz="2133" b="1" dirty="0" smtClean="0">
                <a:solidFill>
                  <a:prstClr val="white"/>
                </a:solidFill>
              </a:rPr>
              <a:t>Universal API Interop</a:t>
            </a:r>
            <a:endParaRPr lang="en-US" sz="2133" dirty="0">
              <a:solidFill>
                <a:prstClr val="white"/>
              </a:solidFill>
            </a:endParaRPr>
          </a:p>
        </p:txBody>
      </p:sp>
    </p:spTree>
    <p:extLst>
      <p:ext uri="{BB962C8B-B14F-4D97-AF65-F5344CB8AC3E}">
        <p14:creationId xmlns:p14="http://schemas.microsoft.com/office/powerpoint/2010/main" val="134972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Tooling</a:t>
            </a:r>
            <a:endParaRPr lang="en-US" dirty="0"/>
          </a:p>
        </p:txBody>
      </p:sp>
      <p:pic>
        <p:nvPicPr>
          <p:cNvPr id="20" name="Picture 19"/>
          <p:cNvPicPr>
            <a:picLocks noChangeAspect="1"/>
          </p:cNvPicPr>
          <p:nvPr/>
        </p:nvPicPr>
        <p:blipFill rotWithShape="1">
          <a:blip r:embed="rId3"/>
          <a:srcRect l="1236"/>
          <a:stretch/>
        </p:blipFill>
        <p:spPr>
          <a:xfrm>
            <a:off x="4692773" y="1362456"/>
            <a:ext cx="7436091" cy="4291169"/>
          </a:xfrm>
          <a:prstGeom prst="rect">
            <a:avLst/>
          </a:prstGeom>
          <a:ln w="12700">
            <a:solidFill>
              <a:schemeClr val="accent1"/>
            </a:solidFill>
          </a:ln>
        </p:spPr>
      </p:pic>
      <p:grpSp>
        <p:nvGrpSpPr>
          <p:cNvPr id="2" name="Group 1"/>
          <p:cNvGrpSpPr/>
          <p:nvPr/>
        </p:nvGrpSpPr>
        <p:grpSpPr>
          <a:xfrm>
            <a:off x="0" y="1362456"/>
            <a:ext cx="4589253" cy="4291169"/>
            <a:chOff x="0" y="1896984"/>
            <a:chExt cx="4589253" cy="4291169"/>
          </a:xfrm>
        </p:grpSpPr>
        <p:sp>
          <p:nvSpPr>
            <p:cNvPr id="19" name="Rectangle 18"/>
            <p:cNvSpPr/>
            <p:nvPr/>
          </p:nvSpPr>
          <p:spPr>
            <a:xfrm>
              <a:off x="0" y="1896984"/>
              <a:ext cx="4589253" cy="429116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377">
                <a:lnSpc>
                  <a:spcPct val="90000"/>
                </a:lnSpc>
                <a:spcBef>
                  <a:spcPts val="800"/>
                </a:spcBef>
              </a:pPr>
              <a:endParaRPr lang="en-US" sz="2667" dirty="0" err="1">
                <a:solidFill>
                  <a:prstClr val="white"/>
                </a:solidFill>
              </a:endParaRPr>
            </a:p>
          </p:txBody>
        </p:sp>
        <p:sp>
          <p:nvSpPr>
            <p:cNvPr id="21" name="Rectangle 20"/>
            <p:cNvSpPr/>
            <p:nvPr/>
          </p:nvSpPr>
          <p:spPr>
            <a:xfrm>
              <a:off x="466491" y="2097334"/>
              <a:ext cx="3443260" cy="1818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90000"/>
                </a:lnSpc>
                <a:spcBef>
                  <a:spcPts val="600"/>
                </a:spcBef>
              </a:pPr>
              <a:r>
                <a:rPr lang="en-US" sz="2800" dirty="0" err="1">
                  <a:solidFill>
                    <a:prstClr val="white"/>
                  </a:solidFill>
                  <a:latin typeface="Segoe UI Light"/>
                </a:rPr>
                <a:t>Xcode</a:t>
              </a:r>
              <a:r>
                <a:rPr lang="en-US" sz="2800" dirty="0">
                  <a:solidFill>
                    <a:prstClr val="white"/>
                  </a:solidFill>
                  <a:latin typeface="Segoe UI Light"/>
                </a:rPr>
                <a:t> projects imported to Visual Studio</a:t>
              </a:r>
            </a:p>
          </p:txBody>
        </p:sp>
        <p:sp>
          <p:nvSpPr>
            <p:cNvPr id="22" name="Rectangle 21"/>
            <p:cNvSpPr/>
            <p:nvPr/>
          </p:nvSpPr>
          <p:spPr>
            <a:xfrm>
              <a:off x="466491" y="4002043"/>
              <a:ext cx="3443260" cy="1818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90000"/>
                </a:lnSpc>
                <a:spcBef>
                  <a:spcPts val="600"/>
                </a:spcBef>
              </a:pPr>
              <a:r>
                <a:rPr lang="en-US" sz="2800" dirty="0">
                  <a:solidFill>
                    <a:prstClr val="white"/>
                  </a:solidFill>
                  <a:latin typeface="Segoe UI Light"/>
                </a:rPr>
                <a:t>Shared project settings, imported from </a:t>
              </a:r>
              <a:r>
                <a:rPr lang="en-US" sz="2800" dirty="0" err="1">
                  <a:solidFill>
                    <a:prstClr val="white"/>
                  </a:solidFill>
                  <a:latin typeface="Segoe UI Light"/>
                </a:rPr>
                <a:t>Xcode</a:t>
              </a:r>
              <a:endParaRPr lang="en-US" sz="2800" dirty="0">
                <a:solidFill>
                  <a:prstClr val="white"/>
                </a:solidFill>
                <a:latin typeface="Segoe UI Light"/>
              </a:endParaRPr>
            </a:p>
          </p:txBody>
        </p:sp>
        <p:cxnSp>
          <p:nvCxnSpPr>
            <p:cNvPr id="23" name="Straight Connector 22"/>
            <p:cNvCxnSpPr/>
            <p:nvPr/>
          </p:nvCxnSpPr>
          <p:spPr>
            <a:xfrm>
              <a:off x="466491" y="3915843"/>
              <a:ext cx="3743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6751637" y="1820862"/>
            <a:ext cx="1196637" cy="1312619"/>
          </a:xfrm>
          <a:prstGeom prst="roundRect">
            <a:avLst/>
          </a:prstGeom>
          <a:noFill/>
          <a:ln w="63500">
            <a:solidFill>
              <a:srgbClr val="C00000">
                <a:alpha val="74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14377">
              <a:lnSpc>
                <a:spcPct val="90000"/>
              </a:lnSpc>
              <a:spcBef>
                <a:spcPts val="600"/>
              </a:spcBef>
            </a:pPr>
            <a:endParaRPr lang="en-US" sz="2000" dirty="0" err="1">
              <a:solidFill>
                <a:prstClr val="white"/>
              </a:solidFill>
            </a:endParaRPr>
          </a:p>
        </p:txBody>
      </p:sp>
      <p:sp>
        <p:nvSpPr>
          <p:cNvPr id="25" name="Rounded Rectangle 24"/>
          <p:cNvSpPr/>
          <p:nvPr/>
        </p:nvSpPr>
        <p:spPr>
          <a:xfrm>
            <a:off x="7777501" y="3059121"/>
            <a:ext cx="1196637" cy="1312619"/>
          </a:xfrm>
          <a:prstGeom prst="roundRect">
            <a:avLst/>
          </a:prstGeom>
          <a:noFill/>
          <a:ln w="63500">
            <a:solidFill>
              <a:srgbClr val="C00000">
                <a:alpha val="74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14377">
              <a:lnSpc>
                <a:spcPct val="90000"/>
              </a:lnSpc>
              <a:spcBef>
                <a:spcPts val="600"/>
              </a:spcBef>
            </a:pPr>
            <a:endParaRPr lang="en-US" sz="2000" dirty="0" err="1">
              <a:solidFill>
                <a:prstClr val="white"/>
              </a:solidFill>
            </a:endParaRPr>
          </a:p>
        </p:txBody>
      </p:sp>
    </p:spTree>
    <p:extLst>
      <p:ext uri="{BB962C8B-B14F-4D97-AF65-F5344CB8AC3E}">
        <p14:creationId xmlns:p14="http://schemas.microsoft.com/office/powerpoint/2010/main" val="143921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Demo</a:t>
            </a:r>
            <a:endParaRPr lang="en-US" dirty="0"/>
          </a:p>
        </p:txBody>
      </p:sp>
    </p:spTree>
    <p:extLst>
      <p:ext uri="{BB962C8B-B14F-4D97-AF65-F5344CB8AC3E}">
        <p14:creationId xmlns:p14="http://schemas.microsoft.com/office/powerpoint/2010/main" val="329032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Line Callout 1 (Accent Bar) 10"/>
          <p:cNvSpPr/>
          <p:nvPr/>
        </p:nvSpPr>
        <p:spPr bwMode="auto">
          <a:xfrm>
            <a:off x="4846637" y="1897062"/>
            <a:ext cx="7239000" cy="3581400"/>
          </a:xfrm>
          <a:prstGeom prst="accentCallout1">
            <a:avLst>
              <a:gd name="adj1" fmla="val 48177"/>
              <a:gd name="adj2" fmla="val -6541"/>
              <a:gd name="adj3" fmla="val 48306"/>
              <a:gd name="adj4" fmla="val -6474"/>
            </a:avLst>
          </a:prstGeom>
          <a:no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marL="342900" indent="-342900" defTabSz="932406">
              <a:buFont typeface="Arial" panose="020B0604020202020204" pitchFamily="34" charset="0"/>
              <a:buChar char="•"/>
            </a:pPr>
            <a:r>
              <a:rPr lang="en-US" sz="3600" dirty="0" smtClean="0">
                <a:solidFill>
                  <a:schemeClr val="tx1">
                    <a:lumMod val="50000"/>
                  </a:schemeClr>
                </a:solidFill>
                <a:latin typeface="+mj-lt"/>
                <a:ea typeface="Segoe UI" pitchFamily="34" charset="0"/>
                <a:cs typeface="Segoe UI" pitchFamily="34" charset="0"/>
              </a:rPr>
              <a:t>You </a:t>
            </a:r>
            <a:r>
              <a:rPr lang="en-US" sz="3600" i="1" dirty="0" smtClean="0">
                <a:solidFill>
                  <a:schemeClr val="tx1">
                    <a:lumMod val="50000"/>
                  </a:schemeClr>
                </a:solidFill>
                <a:latin typeface="+mj-lt"/>
                <a:ea typeface="Segoe UI" pitchFamily="34" charset="0"/>
                <a:cs typeface="Segoe UI" pitchFamily="34" charset="0"/>
              </a:rPr>
              <a:t>are</a:t>
            </a:r>
            <a:r>
              <a:rPr lang="en-US" sz="3600" dirty="0" smtClean="0">
                <a:solidFill>
                  <a:schemeClr val="tx1">
                    <a:lumMod val="50000"/>
                  </a:schemeClr>
                </a:solidFill>
                <a:latin typeface="+mj-lt"/>
                <a:ea typeface="Segoe UI" pitchFamily="34" charset="0"/>
                <a:cs typeface="Segoe UI" pitchFamily="34" charset="0"/>
              </a:rPr>
              <a:t> writing a Windows App</a:t>
            </a:r>
          </a:p>
          <a:p>
            <a:pPr marL="809271" lvl="1" indent="-342900" defTabSz="932406">
              <a:buFont typeface="Arial" panose="020B0604020202020204" pitchFamily="34" charset="0"/>
              <a:buChar char="•"/>
            </a:pPr>
            <a:r>
              <a:rPr lang="en-US" sz="3600" dirty="0" smtClean="0">
                <a:solidFill>
                  <a:schemeClr val="tx1">
                    <a:lumMod val="50000"/>
                  </a:schemeClr>
                </a:solidFill>
                <a:latin typeface="+mj-lt"/>
                <a:ea typeface="Segoe UI" pitchFamily="34" charset="0"/>
                <a:cs typeface="Segoe UI" pitchFamily="34" charset="0"/>
              </a:rPr>
              <a:t>With </a:t>
            </a:r>
            <a:r>
              <a:rPr lang="en-US" sz="3600" dirty="0" err="1" smtClean="0">
                <a:solidFill>
                  <a:schemeClr val="tx1">
                    <a:lumMod val="50000"/>
                  </a:schemeClr>
                </a:solidFill>
                <a:latin typeface="+mj-lt"/>
                <a:ea typeface="Segoe UI" pitchFamily="34" charset="0"/>
                <a:cs typeface="Segoe UI" pitchFamily="34" charset="0"/>
              </a:rPr>
              <a:t>ObjC</a:t>
            </a:r>
            <a:r>
              <a:rPr lang="en-US" sz="3600" dirty="0" smtClean="0">
                <a:solidFill>
                  <a:schemeClr val="tx1">
                    <a:lumMod val="50000"/>
                  </a:schemeClr>
                </a:solidFill>
                <a:latin typeface="+mj-lt"/>
                <a:ea typeface="Segoe UI" pitchFamily="34" charset="0"/>
                <a:cs typeface="Segoe UI" pitchFamily="34" charset="0"/>
              </a:rPr>
              <a:t> as a supported </a:t>
            </a:r>
            <a:r>
              <a:rPr lang="en-US" sz="3600" dirty="0" err="1" smtClean="0">
                <a:solidFill>
                  <a:schemeClr val="tx1">
                    <a:lumMod val="50000"/>
                  </a:schemeClr>
                </a:solidFill>
                <a:latin typeface="+mj-lt"/>
                <a:ea typeface="Segoe UI" pitchFamily="34" charset="0"/>
                <a:cs typeface="Segoe UI" pitchFamily="34" charset="0"/>
              </a:rPr>
              <a:t>lang</a:t>
            </a:r>
            <a:endParaRPr lang="en-US" sz="3600" dirty="0" smtClean="0">
              <a:solidFill>
                <a:schemeClr val="tx1">
                  <a:lumMod val="50000"/>
                </a:schemeClr>
              </a:solidFill>
              <a:latin typeface="+mj-lt"/>
              <a:ea typeface="Segoe UI" pitchFamily="34" charset="0"/>
              <a:cs typeface="Segoe UI" pitchFamily="34" charset="0"/>
            </a:endParaRPr>
          </a:p>
          <a:p>
            <a:pPr marL="342900" indent="-342900" defTabSz="932406">
              <a:buFont typeface="Arial" panose="020B0604020202020204" pitchFamily="34" charset="0"/>
              <a:buChar char="•"/>
            </a:pPr>
            <a:r>
              <a:rPr lang="en-US" sz="3600" dirty="0" smtClean="0">
                <a:solidFill>
                  <a:schemeClr val="tx1">
                    <a:lumMod val="50000"/>
                  </a:schemeClr>
                </a:solidFill>
                <a:latin typeface="+mj-lt"/>
                <a:ea typeface="Segoe UI" pitchFamily="34" charset="0"/>
                <a:cs typeface="Segoe UI" pitchFamily="34" charset="0"/>
              </a:rPr>
              <a:t>Interop with Universal API surface</a:t>
            </a:r>
          </a:p>
          <a:p>
            <a:pPr marL="809271" lvl="1" indent="-342900" defTabSz="932406">
              <a:buFont typeface="Arial" panose="020B0604020202020204" pitchFamily="34" charset="0"/>
              <a:buChar char="•"/>
            </a:pPr>
            <a:r>
              <a:rPr lang="en-US" sz="3600" dirty="0" smtClean="0">
                <a:solidFill>
                  <a:schemeClr val="tx1">
                    <a:lumMod val="50000"/>
                  </a:schemeClr>
                </a:solidFill>
                <a:latin typeface="+mj-lt"/>
                <a:ea typeface="Segoe UI" pitchFamily="34" charset="0"/>
                <a:cs typeface="Segoe UI" pitchFamily="34" charset="0"/>
              </a:rPr>
              <a:t>And reuse code that uses some iOS APIs</a:t>
            </a:r>
          </a:p>
        </p:txBody>
      </p:sp>
      <p:sp>
        <p:nvSpPr>
          <p:cNvPr id="4" name="Rectangle 3"/>
          <p:cNvSpPr/>
          <p:nvPr/>
        </p:nvSpPr>
        <p:spPr>
          <a:xfrm>
            <a:off x="1036637" y="2856765"/>
            <a:ext cx="1758815" cy="830997"/>
          </a:xfrm>
          <a:prstGeom prst="rect">
            <a:avLst/>
          </a:prstGeom>
          <a:noFill/>
        </p:spPr>
        <p:txBody>
          <a:bodyPr wrap="none" lIns="91440" tIns="45720" rIns="91440" bIns="45720">
            <a:spAutoFit/>
          </a:bodyPr>
          <a:lstStyle/>
          <a:p>
            <a:pPr algn="ctr"/>
            <a:r>
              <a:rPr lang="en-US" sz="4800" b="0" cap="none" spc="0" dirty="0" smtClean="0">
                <a:ln w="0"/>
                <a:solidFill>
                  <a:schemeClr val="accent1"/>
                </a:solidFill>
                <a:effectLst>
                  <a:outerShdw blurRad="38100" dist="25400" dir="5400000" algn="ctr" rotWithShape="0">
                    <a:srgbClr val="6E747A">
                      <a:alpha val="43000"/>
                    </a:srgbClr>
                  </a:outerShdw>
                </a:effectLst>
                <a:latin typeface="+mj-lt"/>
                <a:ea typeface="Segoe UI" pitchFamily="34" charset="0"/>
                <a:cs typeface="Segoe UI" pitchFamily="34" charset="0"/>
              </a:rPr>
              <a:t>Recap</a:t>
            </a:r>
            <a:endParaRPr lang="en-US" sz="4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6904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Line Callout 1 (Accent Bar) 10"/>
          <p:cNvSpPr/>
          <p:nvPr/>
        </p:nvSpPr>
        <p:spPr bwMode="auto">
          <a:xfrm>
            <a:off x="4846637" y="1897062"/>
            <a:ext cx="7239000" cy="3581400"/>
          </a:xfrm>
          <a:prstGeom prst="accentCallout1">
            <a:avLst>
              <a:gd name="adj1" fmla="val 48177"/>
              <a:gd name="adj2" fmla="val -6541"/>
              <a:gd name="adj3" fmla="val 48306"/>
              <a:gd name="adj4" fmla="val -6474"/>
            </a:avLst>
          </a:prstGeom>
          <a:no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marL="342900" indent="-342900" defTabSz="932406">
              <a:buFont typeface="Arial" panose="020B0604020202020204" pitchFamily="34" charset="0"/>
              <a:buChar char="•"/>
            </a:pPr>
            <a:r>
              <a:rPr lang="en-US" sz="3600" dirty="0" smtClean="0">
                <a:solidFill>
                  <a:srgbClr val="FFFFFF">
                    <a:lumMod val="50000"/>
                  </a:srgbClr>
                </a:solidFill>
                <a:latin typeface="Segoe UI Light"/>
                <a:ea typeface="Segoe UI" pitchFamily="34" charset="0"/>
                <a:cs typeface="Segoe UI" pitchFamily="34" charset="0"/>
              </a:rPr>
              <a:t>Not limited to fixed screen sizes: </a:t>
            </a:r>
            <a:r>
              <a:rPr lang="en-US" sz="3600" dirty="0" err="1" smtClean="0">
                <a:solidFill>
                  <a:srgbClr val="FFFFFF">
                    <a:lumMod val="50000"/>
                  </a:srgbClr>
                </a:solidFill>
                <a:latin typeface="Courier New" panose="02070309020205020404" pitchFamily="49" charset="0"/>
                <a:ea typeface="Segoe UI" pitchFamily="34" charset="0"/>
                <a:cs typeface="Courier New" panose="02070309020205020404" pitchFamily="49" charset="0"/>
              </a:rPr>
              <a:t>UIApplicationStartupMode</a:t>
            </a:r>
            <a:r>
              <a:rPr lang="en-US" sz="3600" dirty="0" smtClean="0">
                <a:solidFill>
                  <a:srgbClr val="FFFFFF">
                    <a:lumMod val="50000"/>
                  </a:srgbClr>
                </a:solidFill>
                <a:latin typeface="Segoe UI Light"/>
                <a:ea typeface="Segoe UI" pitchFamily="34" charset="0"/>
                <a:cs typeface="Segoe UI" pitchFamily="34" charset="0"/>
              </a:rPr>
              <a:t> category for startup conditions</a:t>
            </a:r>
          </a:p>
          <a:p>
            <a:pPr lvl="1" defTabSz="932406"/>
            <a:r>
              <a:rPr lang="en-US" sz="3600" dirty="0" smtClean="0">
                <a:solidFill>
                  <a:srgbClr val="FFFFFF">
                    <a:lumMod val="50000"/>
                  </a:srgbClr>
                </a:solidFill>
                <a:latin typeface="Segoe UI Light"/>
                <a:ea typeface="Segoe UI" pitchFamily="34" charset="0"/>
                <a:cs typeface="Segoe UI" pitchFamily="34" charset="0"/>
              </a:rPr>
              <a:t> </a:t>
            </a:r>
            <a:endParaRPr lang="en-US" sz="3600" dirty="0">
              <a:solidFill>
                <a:srgbClr val="FFFFFF">
                  <a:lumMod val="50000"/>
                </a:srgbClr>
              </a:solidFill>
              <a:latin typeface="Segoe UI Light"/>
              <a:ea typeface="Segoe UI" pitchFamily="34" charset="0"/>
              <a:cs typeface="Segoe UI" pitchFamily="34" charset="0"/>
            </a:endParaRPr>
          </a:p>
          <a:p>
            <a:pPr marL="571500" indent="-571500" defTabSz="932406">
              <a:buFont typeface="Arial" panose="020B0604020202020204" pitchFamily="34" charset="0"/>
              <a:buChar char="•"/>
            </a:pPr>
            <a:r>
              <a:rPr lang="en-US" sz="3600" dirty="0" err="1" smtClean="0">
                <a:solidFill>
                  <a:srgbClr val="FFFFFF">
                    <a:lumMod val="50000"/>
                  </a:srgbClr>
                </a:solidFill>
                <a:latin typeface="Courier New" panose="02070309020205020404" pitchFamily="49" charset="0"/>
                <a:ea typeface="Segoe UI" pitchFamily="34" charset="0"/>
                <a:cs typeface="Courier New" panose="02070309020205020404" pitchFamily="49" charset="0"/>
              </a:rPr>
              <a:t>OperationMode</a:t>
            </a:r>
            <a:r>
              <a:rPr lang="en-US" sz="3600" dirty="0" smtClean="0">
                <a:solidFill>
                  <a:srgbClr val="FFFFFF">
                    <a:lumMod val="50000"/>
                  </a:srgbClr>
                </a:solidFill>
                <a:latin typeface="Segoe UI Light"/>
                <a:ea typeface="Segoe UI" pitchFamily="34" charset="0"/>
                <a:cs typeface="Segoe UI" pitchFamily="34" charset="0"/>
              </a:rPr>
              <a:t> for form factor</a:t>
            </a:r>
          </a:p>
          <a:p>
            <a:pPr marL="571500" indent="-571500" defTabSz="932406">
              <a:buFont typeface="Arial" panose="020B0604020202020204" pitchFamily="34" charset="0"/>
              <a:buChar char="•"/>
            </a:pPr>
            <a:endParaRPr lang="en-US" sz="3600" dirty="0" smtClean="0">
              <a:solidFill>
                <a:srgbClr val="FFFFFF">
                  <a:lumMod val="50000"/>
                </a:srgbClr>
              </a:solidFill>
              <a:latin typeface="Segoe UI Light"/>
              <a:ea typeface="Segoe UI" pitchFamily="34" charset="0"/>
              <a:cs typeface="Segoe UI" pitchFamily="34" charset="0"/>
            </a:endParaRPr>
          </a:p>
          <a:p>
            <a:pPr marL="571500" indent="-571500" defTabSz="932406">
              <a:buFont typeface="Arial" panose="020B0604020202020204" pitchFamily="34" charset="0"/>
              <a:buChar char="•"/>
            </a:pPr>
            <a:r>
              <a:rPr lang="en-US" sz="3600" dirty="0" err="1" smtClean="0">
                <a:solidFill>
                  <a:srgbClr val="FFFFFF">
                    <a:lumMod val="50000"/>
                  </a:srgbClr>
                </a:solidFill>
                <a:latin typeface="Courier New" panose="02070309020205020404" pitchFamily="49" charset="0"/>
                <a:ea typeface="Segoe UI" pitchFamily="34" charset="0"/>
                <a:cs typeface="Courier New" panose="02070309020205020404" pitchFamily="49" charset="0"/>
              </a:rPr>
              <a:t>appBackButtonPressed</a:t>
            </a:r>
            <a:r>
              <a:rPr lang="en-US" sz="3600" dirty="0" smtClean="0">
                <a:solidFill>
                  <a:srgbClr val="FFFFFF">
                    <a:lumMod val="50000"/>
                  </a:srgbClr>
                </a:solidFill>
                <a:latin typeface="Courier New" panose="02070309020205020404" pitchFamily="49" charset="0"/>
                <a:ea typeface="Segoe UI" pitchFamily="34" charset="0"/>
                <a:cs typeface="Courier New" panose="02070309020205020404" pitchFamily="49" charset="0"/>
              </a:rPr>
              <a:t>:</a:t>
            </a:r>
            <a:r>
              <a:rPr lang="en-US" sz="3600" dirty="0" smtClean="0">
                <a:solidFill>
                  <a:srgbClr val="FFFFFF">
                    <a:lumMod val="50000"/>
                  </a:srgbClr>
                </a:solidFill>
                <a:latin typeface="Segoe UI Light"/>
                <a:ea typeface="Segoe UI" pitchFamily="34" charset="0"/>
                <a:cs typeface="Segoe UI" pitchFamily="34" charset="0"/>
              </a:rPr>
              <a:t> callback for physical back button</a:t>
            </a:r>
          </a:p>
          <a:p>
            <a:pPr lvl="1" defTabSz="932406"/>
            <a:endParaRPr lang="en-US" sz="3600" dirty="0" smtClean="0">
              <a:solidFill>
                <a:srgbClr val="FFFFFF">
                  <a:lumMod val="50000"/>
                </a:srgbClr>
              </a:solidFill>
              <a:latin typeface="Segoe UI Light"/>
              <a:ea typeface="Segoe UI" pitchFamily="34" charset="0"/>
              <a:cs typeface="Segoe UI" pitchFamily="34" charset="0"/>
            </a:endParaRPr>
          </a:p>
          <a:p>
            <a:pPr marL="342900" indent="-342900" defTabSz="932406">
              <a:buFont typeface="Arial" panose="020B0604020202020204" pitchFamily="34" charset="0"/>
              <a:buChar char="•"/>
            </a:pPr>
            <a:endParaRPr lang="en-US" sz="36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 name="Rectangle 3"/>
          <p:cNvSpPr/>
          <p:nvPr/>
        </p:nvSpPr>
        <p:spPr>
          <a:xfrm>
            <a:off x="469178" y="2856765"/>
            <a:ext cx="2893742" cy="830997"/>
          </a:xfrm>
          <a:prstGeom prst="rect">
            <a:avLst/>
          </a:prstGeom>
          <a:noFill/>
        </p:spPr>
        <p:txBody>
          <a:bodyPr wrap="none" lIns="91440" tIns="45720" rIns="91440" bIns="45720">
            <a:spAutoFit/>
          </a:bodyPr>
          <a:lstStyle/>
          <a:p>
            <a:pPr algn="ctr"/>
            <a:r>
              <a:rPr lang="en-US" sz="4800" dirty="0" smtClean="0">
                <a:ln w="0"/>
                <a:solidFill>
                  <a:srgbClr val="00188F"/>
                </a:solidFill>
                <a:effectLst>
                  <a:outerShdw blurRad="38100" dist="25400" dir="5400000" algn="ctr" rotWithShape="0">
                    <a:srgbClr val="6E747A">
                      <a:alpha val="43000"/>
                    </a:srgbClr>
                  </a:outerShdw>
                </a:effectLst>
                <a:latin typeface="Segoe UI Light"/>
                <a:ea typeface="Segoe UI" pitchFamily="34" charset="0"/>
                <a:cs typeface="Segoe UI" pitchFamily="34" charset="0"/>
              </a:rPr>
              <a:t>Customize</a:t>
            </a:r>
            <a:endParaRPr lang="en-US" sz="4800" dirty="0">
              <a:ln w="0"/>
              <a:solidFill>
                <a:srgbClr val="00188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46511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Works across Win10 devices</a:t>
            </a:r>
            <a:endParaRPr lang="en-US" sz="3600" dirty="0">
              <a:solidFill>
                <a:schemeClr val="bg2"/>
              </a:solidFill>
            </a:endParaRPr>
          </a:p>
        </p:txBody>
      </p:sp>
      <p:pic>
        <p:nvPicPr>
          <p:cNvPr id="5" name="Picture 2" descr="https://compass-ssl.surface.com/assets/3e/22/3e22a8d7-25bd-473d-815a-f49e27c515cb.png#desktop-engagingmeetings-new.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76"/>
          <a:stretch/>
        </p:blipFill>
        <p:spPr bwMode="auto">
          <a:xfrm>
            <a:off x="1493837" y="2125662"/>
            <a:ext cx="3640700" cy="2043758"/>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 name="Desktop"/>
          <p:cNvPicPr>
            <a:picLocks noChangeAspect="1"/>
          </p:cNvPicPr>
          <p:nvPr/>
        </p:nvPicPr>
        <p:blipFill rotWithShape="1">
          <a:blip r:embed="rId4" cstate="print">
            <a:extLst>
              <a:ext uri="{28A0092B-C50C-407E-A947-70E740481C1C}">
                <a14:useLocalDpi xmlns:a14="http://schemas.microsoft.com/office/drawing/2010/main" val="0"/>
              </a:ext>
            </a:extLst>
          </a:blip>
          <a:srcRect l="4442"/>
          <a:stretch/>
        </p:blipFill>
        <p:spPr>
          <a:xfrm>
            <a:off x="3216939" y="3027679"/>
            <a:ext cx="3108678" cy="1867128"/>
          </a:xfrm>
          <a:prstGeom prst="rect">
            <a:avLst/>
          </a:prstGeom>
        </p:spPr>
      </p:pic>
      <p:pic>
        <p:nvPicPr>
          <p:cNvPr id="7" name="Small Tablet"/>
          <p:cNvPicPr>
            <a:picLocks noChangeAspect="1"/>
          </p:cNvPicPr>
          <p:nvPr/>
        </p:nvPicPr>
        <p:blipFill rotWithShape="1">
          <a:blip r:embed="rId5" cstate="print">
            <a:extLst>
              <a:ext uri="{28A0092B-C50C-407E-A947-70E740481C1C}">
                <a14:useLocalDpi xmlns:a14="http://schemas.microsoft.com/office/drawing/2010/main" val="0"/>
              </a:ext>
            </a:extLst>
          </a:blip>
          <a:srcRect r="14029"/>
          <a:stretch/>
        </p:blipFill>
        <p:spPr>
          <a:xfrm>
            <a:off x="714666" y="3606250"/>
            <a:ext cx="1452947" cy="1327741"/>
          </a:xfrm>
          <a:prstGeom prst="rect">
            <a:avLst/>
          </a:prstGeom>
        </p:spPr>
      </p:pic>
      <p:pic>
        <p:nvPicPr>
          <p:cNvPr id="8" name="Phon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621" y="4225767"/>
            <a:ext cx="981064" cy="961471"/>
          </a:xfrm>
          <a:prstGeom prst="rect">
            <a:avLst/>
          </a:prstGeom>
        </p:spPr>
      </p:pic>
      <p:pic>
        <p:nvPicPr>
          <p:cNvPr id="9" name="2-in-1"/>
          <p:cNvPicPr>
            <a:picLocks noChangeAspect="1"/>
          </p:cNvPicPr>
          <p:nvPr/>
        </p:nvPicPr>
        <p:blipFill rotWithShape="1">
          <a:blip r:embed="rId7" cstate="print">
            <a:extLst>
              <a:ext uri="{28A0092B-C50C-407E-A947-70E740481C1C}">
                <a14:useLocalDpi xmlns:a14="http://schemas.microsoft.com/office/drawing/2010/main" val="0"/>
              </a:ext>
            </a:extLst>
          </a:blip>
          <a:srcRect r="16795"/>
          <a:stretch/>
        </p:blipFill>
        <p:spPr>
          <a:xfrm>
            <a:off x="1862779" y="3915637"/>
            <a:ext cx="2845953" cy="1717768"/>
          </a:xfrm>
          <a:prstGeom prst="rect">
            <a:avLst/>
          </a:prstGeom>
        </p:spPr>
      </p:pic>
      <p:sp>
        <p:nvSpPr>
          <p:cNvPr id="13" name="Rectangle 12"/>
          <p:cNvSpPr/>
          <p:nvPr/>
        </p:nvSpPr>
        <p:spPr>
          <a:xfrm>
            <a:off x="6501726" y="1543000"/>
            <a:ext cx="5934749" cy="1165323"/>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marL="0" marR="0" lvl="0" indent="0" defTabSz="932597" eaLnBrk="1" fontAlgn="auto" latinLnBrk="0" hangingPunct="1">
              <a:lnSpc>
                <a:spcPct val="90000"/>
              </a:lnSpc>
              <a:spcBef>
                <a:spcPts val="612"/>
              </a:spcBef>
              <a:spcAft>
                <a:spcPts val="0"/>
              </a:spcAft>
              <a:buClrTx/>
              <a:buSzTx/>
              <a:buFontTx/>
              <a:buNone/>
              <a:tabLst/>
              <a:defRPr/>
            </a:pPr>
            <a:r>
              <a:rPr kumimoji="0" lang="en-US" sz="2856" b="0" i="0" u="none" strike="noStrike" kern="0" cap="none" spc="0" normalizeH="0" baseline="0" noProof="0" dirty="0" smtClean="0">
                <a:ln>
                  <a:noFill/>
                </a:ln>
                <a:solidFill>
                  <a:prstClr val="white"/>
                </a:solidFill>
                <a:effectLst/>
                <a:uLnTx/>
                <a:uFillTx/>
                <a:latin typeface="Segoe UI Light"/>
              </a:rPr>
              <a:t>Deploy to</a:t>
            </a:r>
            <a:r>
              <a:rPr kumimoji="0" lang="en-US" sz="2856" b="0" i="0" u="none" strike="noStrike" kern="0" cap="none" spc="0" normalizeH="0" noProof="0" dirty="0" smtClean="0">
                <a:ln>
                  <a:noFill/>
                </a:ln>
                <a:solidFill>
                  <a:prstClr val="white"/>
                </a:solidFill>
                <a:effectLst/>
                <a:uLnTx/>
                <a:uFillTx/>
                <a:latin typeface="Segoe UI Light"/>
              </a:rPr>
              <a:t> more devices</a:t>
            </a:r>
            <a:endParaRPr kumimoji="0" lang="en-US" sz="2856" b="0" i="0" u="none" strike="noStrike" kern="0" cap="none" spc="0" normalizeH="0" baseline="0" noProof="0" dirty="0" smtClean="0">
              <a:ln>
                <a:noFill/>
              </a:ln>
              <a:solidFill>
                <a:prstClr val="white"/>
              </a:solidFill>
              <a:effectLst/>
              <a:uLnTx/>
              <a:uFillTx/>
              <a:latin typeface="Segoe UI Light"/>
            </a:endParaRPr>
          </a:p>
        </p:txBody>
      </p:sp>
      <p:sp>
        <p:nvSpPr>
          <p:cNvPr id="14" name="Rectangle 13"/>
          <p:cNvSpPr/>
          <p:nvPr/>
        </p:nvSpPr>
        <p:spPr>
          <a:xfrm>
            <a:off x="6501726" y="3070593"/>
            <a:ext cx="5934749" cy="1261501"/>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marL="0" marR="0" lvl="0" indent="0" defTabSz="932597" eaLnBrk="1" fontAlgn="auto" latinLnBrk="0" hangingPunct="1">
              <a:lnSpc>
                <a:spcPct val="90000"/>
              </a:lnSpc>
              <a:spcBef>
                <a:spcPts val="612"/>
              </a:spcBef>
              <a:spcAft>
                <a:spcPts val="0"/>
              </a:spcAft>
              <a:buClrTx/>
              <a:buSzTx/>
              <a:buFontTx/>
              <a:buNone/>
              <a:tabLst/>
              <a:defRPr/>
            </a:pPr>
            <a:r>
              <a:rPr kumimoji="0" lang="en-US" sz="2856" b="0" i="0" u="none" strike="noStrike" kern="0" cap="none" spc="0" normalizeH="0" baseline="0" noProof="0" dirty="0" smtClean="0">
                <a:ln>
                  <a:noFill/>
                </a:ln>
                <a:solidFill>
                  <a:prstClr val="white"/>
                </a:solidFill>
                <a:effectLst/>
                <a:uLnTx/>
                <a:uFillTx/>
                <a:latin typeface="Segoe UI Light"/>
              </a:rPr>
              <a:t>Across multiple form-factors</a:t>
            </a:r>
          </a:p>
        </p:txBody>
      </p:sp>
      <p:sp>
        <p:nvSpPr>
          <p:cNvPr id="10" name="Rectangle 9"/>
          <p:cNvSpPr/>
          <p:nvPr/>
        </p:nvSpPr>
        <p:spPr>
          <a:xfrm>
            <a:off x="6501725" y="4694364"/>
            <a:ext cx="5934749" cy="1261501"/>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marL="0" marR="0" lvl="0" indent="0" defTabSz="932597" eaLnBrk="1" fontAlgn="auto" latinLnBrk="0" hangingPunct="1">
              <a:lnSpc>
                <a:spcPct val="90000"/>
              </a:lnSpc>
              <a:spcBef>
                <a:spcPts val="612"/>
              </a:spcBef>
              <a:spcAft>
                <a:spcPts val="0"/>
              </a:spcAft>
              <a:buClrTx/>
              <a:buSzTx/>
              <a:buFontTx/>
              <a:buNone/>
              <a:tabLst/>
              <a:defRPr/>
            </a:pPr>
            <a:r>
              <a:rPr lang="en-US" sz="2856" kern="0" dirty="0" smtClean="0">
                <a:solidFill>
                  <a:prstClr val="white"/>
                </a:solidFill>
                <a:latin typeface="Segoe UI Light"/>
              </a:rPr>
              <a:t>Running ARM and x86/64 CPUs</a:t>
            </a:r>
            <a:endParaRPr kumimoji="0" lang="en-US" sz="2856" b="0" i="0" u="none" strike="noStrike" kern="0" cap="none" spc="0" normalizeH="0" baseline="0" noProof="0" dirty="0" smtClean="0">
              <a:ln>
                <a:noFill/>
              </a:ln>
              <a:solidFill>
                <a:prstClr val="white"/>
              </a:solidFill>
              <a:effectLst/>
              <a:uLnTx/>
              <a:uFillTx/>
              <a:latin typeface="Segoe UI Light"/>
            </a:endParaRPr>
          </a:p>
        </p:txBody>
      </p:sp>
    </p:spTree>
    <p:extLst>
      <p:ext uri="{BB962C8B-B14F-4D97-AF65-F5344CB8AC3E}">
        <p14:creationId xmlns:p14="http://schemas.microsoft.com/office/powerpoint/2010/main" val="340465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Services and APIs</a:t>
            </a:r>
            <a:endParaRPr lang="en-US" dirty="0"/>
          </a:p>
        </p:txBody>
      </p:sp>
    </p:spTree>
    <p:extLst>
      <p:ext uri="{BB962C8B-B14F-4D97-AF65-F5344CB8AC3E}">
        <p14:creationId xmlns:p14="http://schemas.microsoft.com/office/powerpoint/2010/main" val="385352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API Compatibility</a:t>
            </a:r>
            <a:endParaRPr lang="en-US" sz="3600" dirty="0">
              <a:solidFill>
                <a:schemeClr val="bg2"/>
              </a:solidFill>
            </a:endParaRPr>
          </a:p>
        </p:txBody>
      </p:sp>
      <p:sp>
        <p:nvSpPr>
          <p:cNvPr id="13" name="Rectangle 12"/>
          <p:cNvSpPr/>
          <p:nvPr/>
        </p:nvSpPr>
        <p:spPr>
          <a:xfrm>
            <a:off x="0" y="1926210"/>
            <a:ext cx="4389437" cy="1165323"/>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Supports a subset of iOS APIs</a:t>
            </a:r>
          </a:p>
        </p:txBody>
      </p:sp>
      <p:sp>
        <p:nvSpPr>
          <p:cNvPr id="14" name="Rectangle 13"/>
          <p:cNvSpPr/>
          <p:nvPr/>
        </p:nvSpPr>
        <p:spPr>
          <a:xfrm>
            <a:off x="0" y="3381555"/>
            <a:ext cx="4389438" cy="1261501"/>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Does </a:t>
            </a:r>
            <a:r>
              <a:rPr lang="en-US" sz="2856" i="1" kern="0" dirty="0" smtClean="0">
                <a:solidFill>
                  <a:prstClr val="white"/>
                </a:solidFill>
                <a:latin typeface="Segoe UI Light"/>
              </a:rPr>
              <a:t>not</a:t>
            </a:r>
            <a:r>
              <a:rPr lang="en-US" sz="2856" kern="0" dirty="0" smtClean="0">
                <a:solidFill>
                  <a:prstClr val="white"/>
                </a:solidFill>
                <a:latin typeface="Segoe UI Light"/>
              </a:rPr>
              <a:t> track a particular version of iOS</a:t>
            </a:r>
          </a:p>
        </p:txBody>
      </p:sp>
      <p:sp>
        <p:nvSpPr>
          <p:cNvPr id="10" name="Rectangle 9"/>
          <p:cNvSpPr/>
          <p:nvPr/>
        </p:nvSpPr>
        <p:spPr>
          <a:xfrm>
            <a:off x="0" y="4933078"/>
            <a:ext cx="4389437" cy="1165323"/>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Most used APIs are implemented first</a:t>
            </a:r>
          </a:p>
        </p:txBody>
      </p:sp>
      <p:sp>
        <p:nvSpPr>
          <p:cNvPr id="11" name="Line Callout 1 (Accent Bar) 10"/>
          <p:cNvSpPr/>
          <p:nvPr/>
        </p:nvSpPr>
        <p:spPr bwMode="auto">
          <a:xfrm>
            <a:off x="5608637" y="2429017"/>
            <a:ext cx="6400800" cy="3581400"/>
          </a:xfrm>
          <a:prstGeom prst="accentCallout1">
            <a:avLst>
              <a:gd name="adj1" fmla="val 48177"/>
              <a:gd name="adj2" fmla="val -6541"/>
              <a:gd name="adj3" fmla="val 48306"/>
              <a:gd name="adj4" fmla="val -6474"/>
            </a:avLst>
          </a:prstGeom>
          <a:no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marL="342900" indent="-342900" defTabSz="932406">
              <a:buFont typeface="Arial" panose="020B0604020202020204" pitchFamily="34" charset="0"/>
              <a:buChar char="•"/>
            </a:pPr>
            <a:r>
              <a:rPr lang="en-US" sz="3600" dirty="0" smtClean="0">
                <a:solidFill>
                  <a:schemeClr val="tx1">
                    <a:lumMod val="50000"/>
                  </a:schemeClr>
                </a:solidFill>
                <a:latin typeface="+mj-lt"/>
              </a:rPr>
              <a:t>Games</a:t>
            </a:r>
            <a:r>
              <a:rPr lang="en-US" sz="3600" dirty="0">
                <a:solidFill>
                  <a:schemeClr val="tx1">
                    <a:lumMod val="50000"/>
                  </a:schemeClr>
                </a:solidFill>
                <a:latin typeface="+mj-lt"/>
              </a:rPr>
              <a:t>: OpenGL (ANGLE, </a:t>
            </a:r>
            <a:r>
              <a:rPr lang="en-US" sz="3600" kern="0" dirty="0" err="1">
                <a:solidFill>
                  <a:schemeClr val="tx1">
                    <a:lumMod val="50000"/>
                  </a:schemeClr>
                </a:solidFill>
                <a:latin typeface="+mj-lt"/>
              </a:rPr>
              <a:t>CAEAGLLayer</a:t>
            </a:r>
            <a:r>
              <a:rPr lang="en-US" sz="3600" kern="0" dirty="0">
                <a:solidFill>
                  <a:schemeClr val="tx1">
                    <a:lumMod val="50000"/>
                  </a:schemeClr>
                </a:solidFill>
                <a:latin typeface="+mj-lt"/>
              </a:rPr>
              <a:t>, </a:t>
            </a:r>
            <a:r>
              <a:rPr lang="en-US" sz="3600" kern="0" dirty="0" err="1">
                <a:solidFill>
                  <a:schemeClr val="tx1">
                    <a:lumMod val="50000"/>
                  </a:schemeClr>
                </a:solidFill>
                <a:latin typeface="+mj-lt"/>
              </a:rPr>
              <a:t>EAGLContext</a:t>
            </a:r>
            <a:r>
              <a:rPr lang="en-US" sz="3600" kern="0" dirty="0">
                <a:solidFill>
                  <a:schemeClr val="tx1">
                    <a:lumMod val="50000"/>
                  </a:schemeClr>
                </a:solidFill>
                <a:latin typeface="+mj-lt"/>
              </a:rPr>
              <a:t>), </a:t>
            </a:r>
            <a:r>
              <a:rPr lang="en-US" sz="3600" kern="0" dirty="0" err="1" smtClean="0">
                <a:solidFill>
                  <a:schemeClr val="tx1">
                    <a:lumMod val="50000"/>
                  </a:schemeClr>
                </a:solidFill>
                <a:latin typeface="+mj-lt"/>
              </a:rPr>
              <a:t>OpenAL</a:t>
            </a:r>
            <a:r>
              <a:rPr lang="en-US" sz="3600" kern="0" dirty="0" smtClean="0">
                <a:solidFill>
                  <a:schemeClr val="tx1">
                    <a:lumMod val="50000"/>
                  </a:schemeClr>
                </a:solidFill>
                <a:latin typeface="+mj-lt"/>
              </a:rPr>
              <a:t>, Sensors</a:t>
            </a:r>
          </a:p>
          <a:p>
            <a:pPr marL="342900" indent="-342900" defTabSz="932406">
              <a:buFont typeface="Arial" panose="020B0604020202020204" pitchFamily="34" charset="0"/>
              <a:buChar char="•"/>
            </a:pPr>
            <a:r>
              <a:rPr lang="en-US" sz="3600" kern="0" dirty="0" smtClean="0">
                <a:solidFill>
                  <a:schemeClr val="tx1">
                    <a:lumMod val="50000"/>
                  </a:schemeClr>
                </a:solidFill>
                <a:latin typeface="+mj-lt"/>
              </a:rPr>
              <a:t>UI</a:t>
            </a:r>
            <a:r>
              <a:rPr lang="en-US" sz="3600" kern="0" dirty="0">
                <a:solidFill>
                  <a:schemeClr val="tx1">
                    <a:lumMod val="50000"/>
                  </a:schemeClr>
                </a:solidFill>
                <a:latin typeface="+mj-lt"/>
              </a:rPr>
              <a:t>: </a:t>
            </a:r>
            <a:r>
              <a:rPr lang="en-US" sz="3600" kern="0" dirty="0" err="1">
                <a:solidFill>
                  <a:schemeClr val="tx1">
                    <a:lumMod val="50000"/>
                  </a:schemeClr>
                </a:solidFill>
                <a:latin typeface="+mj-lt"/>
              </a:rPr>
              <a:t>UIKit</a:t>
            </a:r>
            <a:r>
              <a:rPr lang="en-US" sz="3600" kern="0" dirty="0">
                <a:solidFill>
                  <a:schemeClr val="tx1">
                    <a:lumMod val="50000"/>
                  </a:schemeClr>
                </a:solidFill>
                <a:latin typeface="+mj-lt"/>
              </a:rPr>
              <a:t>, </a:t>
            </a:r>
            <a:r>
              <a:rPr lang="en-US" sz="3600" kern="0" dirty="0" err="1">
                <a:solidFill>
                  <a:schemeClr val="tx1">
                    <a:lumMod val="50000"/>
                  </a:schemeClr>
                </a:solidFill>
                <a:latin typeface="+mj-lt"/>
              </a:rPr>
              <a:t>CoreAnimation</a:t>
            </a:r>
            <a:r>
              <a:rPr lang="en-US" sz="3600" kern="0" dirty="0">
                <a:solidFill>
                  <a:schemeClr val="tx1">
                    <a:lumMod val="50000"/>
                  </a:schemeClr>
                </a:solidFill>
                <a:latin typeface="+mj-lt"/>
              </a:rPr>
              <a:t>, </a:t>
            </a:r>
            <a:r>
              <a:rPr lang="en-US" sz="3600" kern="0" dirty="0" err="1">
                <a:solidFill>
                  <a:schemeClr val="tx1">
                    <a:lumMod val="50000"/>
                  </a:schemeClr>
                </a:solidFill>
                <a:latin typeface="+mj-lt"/>
              </a:rPr>
              <a:t>CoreGraphics</a:t>
            </a:r>
            <a:r>
              <a:rPr lang="en-US" sz="3600" kern="0" dirty="0">
                <a:solidFill>
                  <a:schemeClr val="tx1">
                    <a:lumMod val="50000"/>
                  </a:schemeClr>
                </a:solidFill>
                <a:latin typeface="+mj-lt"/>
              </a:rPr>
              <a:t>, </a:t>
            </a:r>
            <a:r>
              <a:rPr lang="en-US" sz="3600" kern="0" dirty="0" err="1">
                <a:solidFill>
                  <a:schemeClr val="tx1">
                    <a:lumMod val="50000"/>
                  </a:schemeClr>
                </a:solidFill>
                <a:latin typeface="+mj-lt"/>
              </a:rPr>
              <a:t>CoreText</a:t>
            </a:r>
            <a:r>
              <a:rPr lang="en-US" sz="3600" kern="0" dirty="0">
                <a:solidFill>
                  <a:schemeClr val="tx1">
                    <a:lumMod val="50000"/>
                  </a:schemeClr>
                </a:solidFill>
                <a:latin typeface="+mj-lt"/>
              </a:rPr>
              <a:t>, </a:t>
            </a:r>
            <a:r>
              <a:rPr lang="en-US" sz="3600" kern="0" dirty="0" smtClean="0">
                <a:solidFill>
                  <a:schemeClr val="tx1">
                    <a:lumMod val="50000"/>
                  </a:schemeClr>
                </a:solidFill>
                <a:latin typeface="+mj-lt"/>
              </a:rPr>
              <a:t>Touch</a:t>
            </a:r>
          </a:p>
          <a:p>
            <a:pPr marL="342900" indent="-342900" defTabSz="932406">
              <a:buFont typeface="Arial" panose="020B0604020202020204" pitchFamily="34" charset="0"/>
              <a:buChar char="•"/>
            </a:pPr>
            <a:r>
              <a:rPr lang="en-US" sz="3600" kern="0" dirty="0" smtClean="0">
                <a:solidFill>
                  <a:schemeClr val="tx1">
                    <a:lumMod val="50000"/>
                  </a:schemeClr>
                </a:solidFill>
                <a:latin typeface="+mj-lt"/>
              </a:rPr>
              <a:t>Objective-C</a:t>
            </a:r>
            <a:r>
              <a:rPr lang="en-US" sz="3600" kern="0" dirty="0">
                <a:solidFill>
                  <a:schemeClr val="tx1">
                    <a:lumMod val="50000"/>
                  </a:schemeClr>
                </a:solidFill>
                <a:latin typeface="+mj-lt"/>
              </a:rPr>
              <a:t>: ARC, </a:t>
            </a:r>
            <a:r>
              <a:rPr lang="en-US" sz="3600" kern="0" dirty="0" smtClean="0">
                <a:solidFill>
                  <a:schemeClr val="tx1">
                    <a:lumMod val="50000"/>
                  </a:schemeClr>
                </a:solidFill>
                <a:latin typeface="+mj-lt"/>
              </a:rPr>
              <a:t>blocks</a:t>
            </a:r>
          </a:p>
          <a:p>
            <a:pPr marL="342900" indent="-342900" defTabSz="932406">
              <a:buFont typeface="Arial" panose="020B0604020202020204" pitchFamily="34" charset="0"/>
              <a:buChar char="•"/>
            </a:pPr>
            <a:r>
              <a:rPr lang="en-US" sz="3600" kern="0" dirty="0" smtClean="0">
                <a:solidFill>
                  <a:schemeClr val="tx1">
                    <a:lumMod val="50000"/>
                  </a:schemeClr>
                </a:solidFill>
                <a:latin typeface="+mj-lt"/>
              </a:rPr>
              <a:t>Foundation / </a:t>
            </a:r>
            <a:r>
              <a:rPr lang="en-US" sz="3600" kern="0" dirty="0" err="1" smtClean="0">
                <a:solidFill>
                  <a:schemeClr val="tx1">
                    <a:lumMod val="50000"/>
                  </a:schemeClr>
                </a:solidFill>
                <a:latin typeface="+mj-lt"/>
              </a:rPr>
              <a:t>CoreFoundation</a:t>
            </a:r>
            <a:endParaRPr lang="en-US" sz="3600" kern="0" dirty="0" smtClean="0">
              <a:solidFill>
                <a:schemeClr val="tx1">
                  <a:lumMod val="50000"/>
                </a:schemeClr>
              </a:solidFill>
              <a:latin typeface="+mj-lt"/>
            </a:endParaRPr>
          </a:p>
          <a:p>
            <a:pPr marL="342900" indent="-342900" defTabSz="932406">
              <a:buFont typeface="Arial" panose="020B0604020202020204" pitchFamily="34" charset="0"/>
              <a:buChar char="•"/>
            </a:pPr>
            <a:r>
              <a:rPr lang="en-US" sz="3600" dirty="0" smtClean="0">
                <a:solidFill>
                  <a:schemeClr val="tx1">
                    <a:lumMod val="50000"/>
                  </a:schemeClr>
                </a:solidFill>
                <a:latin typeface="+mj-lt"/>
                <a:ea typeface="Segoe UI" pitchFamily="34" charset="0"/>
                <a:cs typeface="Segoe UI" pitchFamily="34" charset="0"/>
              </a:rPr>
              <a:t>Services: </a:t>
            </a:r>
            <a:r>
              <a:rPr lang="en-US" sz="3600" dirty="0" err="1" smtClean="0">
                <a:solidFill>
                  <a:schemeClr val="tx1">
                    <a:lumMod val="50000"/>
                  </a:schemeClr>
                </a:solidFill>
                <a:latin typeface="+mj-lt"/>
                <a:ea typeface="Segoe UI" pitchFamily="34" charset="0"/>
                <a:cs typeface="Segoe UI" pitchFamily="34" charset="0"/>
              </a:rPr>
              <a:t>StoreKit</a:t>
            </a:r>
            <a:r>
              <a:rPr lang="en-US" sz="3600" dirty="0" smtClean="0">
                <a:solidFill>
                  <a:schemeClr val="tx1">
                    <a:lumMod val="50000"/>
                  </a:schemeClr>
                </a:solidFill>
                <a:latin typeface="+mj-lt"/>
                <a:ea typeface="Segoe UI" pitchFamily="34" charset="0"/>
                <a:cs typeface="Segoe UI" pitchFamily="34" charset="0"/>
              </a:rPr>
              <a:t>, Social, Notifications, …</a:t>
            </a:r>
          </a:p>
          <a:p>
            <a:pPr marL="342900" indent="-342900" defTabSz="932406">
              <a:buFont typeface="Arial" panose="020B0604020202020204" pitchFamily="34" charset="0"/>
              <a:buChar char="•"/>
            </a:pPr>
            <a:endParaRPr lang="en-US" sz="3600" kern="0" dirty="0" smtClean="0">
              <a:solidFill>
                <a:schemeClr val="tx1">
                  <a:lumMod val="50000"/>
                </a:schemeClr>
              </a:solidFill>
              <a:latin typeface="+mj-lt"/>
            </a:endParaRPr>
          </a:p>
          <a:p>
            <a:pPr marL="342900" indent="-342900" defTabSz="932406">
              <a:buFont typeface="Arial" panose="020B0604020202020204" pitchFamily="34" charset="0"/>
              <a:buChar char="•"/>
            </a:pPr>
            <a:endParaRPr lang="en-US" sz="3600" dirty="0">
              <a:solidFill>
                <a:schemeClr val="tx1">
                  <a:lumMod val="50000"/>
                </a:schemeClr>
              </a:solidFill>
              <a:latin typeface="+mj-lt"/>
              <a:ea typeface="Segoe UI" pitchFamily="34" charset="0"/>
              <a:cs typeface="Segoe UI" pitchFamily="34" charset="0"/>
            </a:endParaRPr>
          </a:p>
        </p:txBody>
      </p:sp>
    </p:spTree>
    <p:extLst>
      <p:ext uri="{BB962C8B-B14F-4D97-AF65-F5344CB8AC3E}">
        <p14:creationId xmlns:p14="http://schemas.microsoft.com/office/powerpoint/2010/main" val="384941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ttp://media.bestofmicro.com/intel-cpu-history,J-T-152345-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58" y="1701163"/>
            <a:ext cx="2981325"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51839" y="1820867"/>
            <a:ext cx="3429000" cy="1446471"/>
          </a:xfrm>
          <a:prstGeom prst="rect">
            <a:avLst/>
          </a:prstGeom>
          <a:noFill/>
        </p:spPr>
        <p:txBody>
          <a:bodyPr wrap="square" lIns="91317" tIns="45661" rIns="91317" bIns="45661" rtlCol="0">
            <a:spAutoFit/>
          </a:bodyPr>
          <a:lstStyle/>
          <a:p>
            <a:pPr defTabSz="930860"/>
            <a:r>
              <a:rPr lang="en-US" sz="3200" dirty="0">
                <a:gradFill>
                  <a:gsLst>
                    <a:gs pos="0">
                      <a:srgbClr val="FFFFFF"/>
                    </a:gs>
                    <a:gs pos="100000">
                      <a:srgbClr val="FFFFFF"/>
                    </a:gs>
                  </a:gsLst>
                  <a:lin ang="5400000" scaled="0"/>
                </a:gradFill>
              </a:rPr>
              <a:t>3,100,000  Transistors</a:t>
            </a:r>
          </a:p>
          <a:p>
            <a:pPr defTabSz="930860"/>
            <a:endParaRPr lang="en-US" sz="24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8398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27039" y="515960"/>
            <a:ext cx="1264919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00">
              <a:gradFill>
                <a:gsLst>
                  <a:gs pos="1250">
                    <a:srgbClr val="404040"/>
                  </a:gs>
                  <a:gs pos="100000">
                    <a:srgbClr val="404040"/>
                  </a:gs>
                </a:gsLst>
                <a:lin ang="5400000" scaled="0"/>
              </a:gradFill>
            </a:endParaRPr>
          </a:p>
        </p:txBody>
      </p:sp>
      <p:sp>
        <p:nvSpPr>
          <p:cNvPr id="19" name="Title 1"/>
          <p:cNvSpPr txBox="1">
            <a:spLocks/>
          </p:cNvSpPr>
          <p:nvPr/>
        </p:nvSpPr>
        <p:spPr>
          <a:xfrm>
            <a:off x="427039" y="447674"/>
            <a:ext cx="1264919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00">
              <a:gradFill>
                <a:gsLst>
                  <a:gs pos="1250">
                    <a:srgbClr val="404040"/>
                  </a:gs>
                  <a:gs pos="100000">
                    <a:srgbClr val="404040"/>
                  </a:gs>
                </a:gsLst>
                <a:lin ang="5400000" scaled="0"/>
              </a:gradFill>
            </a:endParaRPr>
          </a:p>
        </p:txBody>
      </p:sp>
      <p:sp>
        <p:nvSpPr>
          <p:cNvPr id="20" name="Title 2"/>
          <p:cNvSpPr txBox="1">
            <a:spLocks/>
          </p:cNvSpPr>
          <p:nvPr/>
        </p:nvSpPr>
        <p:spPr>
          <a:xfrm>
            <a:off x="275481" y="209578"/>
            <a:ext cx="11885514" cy="1001685"/>
          </a:xfrm>
          <a:prstGeom prst="rect">
            <a:avLst/>
          </a:prstGeom>
        </p:spPr>
        <p:txBody>
          <a:bodyPr/>
          <a:lstStyle>
            <a:lvl1pPr algn="l" defTabSz="914377" rtl="0" eaLnBrk="1" latinLnBrk="0" hangingPunct="1">
              <a:lnSpc>
                <a:spcPct val="90000"/>
              </a:lnSpc>
              <a:spcBef>
                <a:spcPct val="0"/>
              </a:spcBef>
              <a:buNone/>
              <a:defRPr sz="4267" b="0" kern="1200">
                <a:gradFill>
                  <a:gsLst>
                    <a:gs pos="0">
                      <a:schemeClr val="accent1"/>
                    </a:gs>
                    <a:gs pos="100000">
                      <a:schemeClr val="accent1"/>
                    </a:gs>
                  </a:gsLst>
                  <a:lin ang="5400000" scaled="1"/>
                </a:gradFill>
                <a:latin typeface="+mj-lt"/>
                <a:ea typeface="+mj-ea"/>
                <a:cs typeface="+mj-cs"/>
              </a:defRPr>
            </a:lvl1pPr>
          </a:lstStyle>
          <a:p>
            <a:r>
              <a:rPr lang="en-US" sz="4800" dirty="0">
                <a:solidFill>
                  <a:schemeClr val="tx2"/>
                </a:solidFill>
              </a:rPr>
              <a:t>Windows does the heavy lifting for you</a:t>
            </a:r>
          </a:p>
        </p:txBody>
      </p:sp>
      <p:sp>
        <p:nvSpPr>
          <p:cNvPr id="23" name="Rectangle 22"/>
          <p:cNvSpPr/>
          <p:nvPr/>
        </p:nvSpPr>
        <p:spPr>
          <a:xfrm>
            <a:off x="350837" y="963982"/>
            <a:ext cx="9561537" cy="382308"/>
          </a:xfrm>
          <a:prstGeom prst="rect">
            <a:avLst/>
          </a:prstGeom>
        </p:spPr>
        <p:txBody>
          <a:bodyPr wrap="square">
            <a:spAutoFit/>
          </a:bodyPr>
          <a:lstStyle/>
          <a:p>
            <a:r>
              <a:rPr lang="en-US" sz="1836" dirty="0" smtClean="0">
                <a:solidFill>
                  <a:srgbClr val="737373"/>
                </a:solidFill>
              </a:rPr>
              <a:t>We translate and redirect iOS concepts to Windows concepts</a:t>
            </a:r>
            <a:endParaRPr lang="en-US" sz="1836" dirty="0">
              <a:solidFill>
                <a:srgbClr val="737373"/>
              </a:solidFill>
            </a:endParaRPr>
          </a:p>
        </p:txBody>
      </p:sp>
      <p:sp>
        <p:nvSpPr>
          <p:cNvPr id="14" name="Rectangle 13"/>
          <p:cNvSpPr/>
          <p:nvPr/>
        </p:nvSpPr>
        <p:spPr bwMode="auto">
          <a:xfrm>
            <a:off x="427039" y="5184365"/>
            <a:ext cx="3657600" cy="609600"/>
          </a:xfrm>
          <a:prstGeom prst="rect">
            <a:avLst/>
          </a:prstGeom>
          <a:solidFill>
            <a:schemeClr val="accent1"/>
          </a:solid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1600" dirty="0" smtClean="0">
                <a:solidFill>
                  <a:srgbClr val="FFFFFF"/>
                </a:solidFill>
                <a:latin typeface="Segoe UI Light"/>
                <a:ea typeface="Segoe UI" pitchFamily="34" charset="0"/>
                <a:cs typeface="Segoe UI" pitchFamily="34" charset="0"/>
              </a:rPr>
              <a:t>User experience</a:t>
            </a:r>
            <a:endParaRPr lang="en-US" sz="1600" dirty="0">
              <a:solidFill>
                <a:srgbClr val="FFFFFF"/>
              </a:solidFill>
              <a:latin typeface="Segoe UI Light"/>
              <a:ea typeface="Segoe UI" pitchFamily="34" charset="0"/>
              <a:cs typeface="Segoe UI" pitchFamily="34" charset="0"/>
            </a:endParaRPr>
          </a:p>
        </p:txBody>
      </p:sp>
      <p:sp>
        <p:nvSpPr>
          <p:cNvPr id="28" name="Rectangle 27"/>
          <p:cNvSpPr/>
          <p:nvPr/>
        </p:nvSpPr>
        <p:spPr bwMode="auto">
          <a:xfrm>
            <a:off x="4465004" y="5158540"/>
            <a:ext cx="3657600" cy="609600"/>
          </a:xfrm>
          <a:prstGeom prst="rect">
            <a:avLst/>
          </a:prstGeom>
          <a:solidFill>
            <a:schemeClr val="accent1"/>
          </a:solid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1600" dirty="0" smtClean="0">
                <a:solidFill>
                  <a:srgbClr val="FFFFFF"/>
                </a:solidFill>
                <a:latin typeface="Segoe UI Light"/>
                <a:ea typeface="Segoe UI" pitchFamily="34" charset="0"/>
                <a:cs typeface="Segoe UI" pitchFamily="34" charset="0"/>
              </a:rPr>
              <a:t>Monetization services</a:t>
            </a:r>
            <a:endParaRPr lang="en-US" sz="1600" dirty="0">
              <a:solidFill>
                <a:srgbClr val="FFFFFF"/>
              </a:solidFill>
              <a:latin typeface="Segoe UI Light"/>
              <a:ea typeface="Segoe UI" pitchFamily="34" charset="0"/>
              <a:cs typeface="Segoe UI" pitchFamily="34" charset="0"/>
            </a:endParaRPr>
          </a:p>
        </p:txBody>
      </p:sp>
      <p:sp>
        <p:nvSpPr>
          <p:cNvPr id="29" name="Rectangle 28"/>
          <p:cNvSpPr/>
          <p:nvPr/>
        </p:nvSpPr>
        <p:spPr bwMode="auto">
          <a:xfrm>
            <a:off x="8502969" y="5158540"/>
            <a:ext cx="3657600" cy="609600"/>
          </a:xfrm>
          <a:prstGeom prst="rect">
            <a:avLst/>
          </a:prstGeom>
          <a:solidFill>
            <a:schemeClr val="accent1"/>
          </a:solid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1600" dirty="0" smtClean="0">
                <a:solidFill>
                  <a:srgbClr val="FFFFFF"/>
                </a:solidFill>
                <a:latin typeface="Segoe UI Light"/>
                <a:ea typeface="Segoe UI" pitchFamily="34" charset="0"/>
                <a:cs typeface="Segoe UI" pitchFamily="34" charset="0"/>
              </a:rPr>
              <a:t>Platform</a:t>
            </a:r>
            <a:endParaRPr lang="en-US" sz="1600" dirty="0">
              <a:solidFill>
                <a:srgbClr val="FFFFFF"/>
              </a:solidFill>
              <a:latin typeface="Segoe UI Light"/>
              <a:ea typeface="Segoe UI" pitchFamily="34" charset="0"/>
              <a:cs typeface="Segoe UI" pitchFamily="34" charset="0"/>
            </a:endParaRPr>
          </a:p>
        </p:txBody>
      </p:sp>
      <p:pic>
        <p:nvPicPr>
          <p:cNvPr id="1030" name="Picture 6" descr="Bing 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648" y="4208166"/>
            <a:ext cx="1686878" cy="4191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56307" y="3276050"/>
            <a:ext cx="1602124" cy="1485645"/>
            <a:chOff x="2277077" y="3861883"/>
            <a:chExt cx="1938569" cy="179763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837" y="3861883"/>
              <a:ext cx="1219048" cy="1219048"/>
            </a:xfrm>
            <a:prstGeom prst="rect">
              <a:avLst/>
            </a:prstGeom>
          </p:spPr>
        </p:pic>
        <p:sp>
          <p:nvSpPr>
            <p:cNvPr id="5" name="TextBox 4"/>
            <p:cNvSpPr txBox="1"/>
            <p:nvPr/>
          </p:nvSpPr>
          <p:spPr>
            <a:xfrm>
              <a:off x="2277077" y="5033865"/>
              <a:ext cx="1938569" cy="625648"/>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gradFill>
                    <a:gsLst>
                      <a:gs pos="2917">
                        <a:srgbClr val="404040"/>
                      </a:gs>
                      <a:gs pos="30000">
                        <a:srgbClr val="404040"/>
                      </a:gs>
                    </a:gsLst>
                    <a:lin ang="5400000" scaled="0"/>
                  </a:gradFill>
                </a:rPr>
                <a:t>Notifications</a:t>
              </a:r>
            </a:p>
          </p:txBody>
        </p:sp>
      </p:grpSp>
      <p:grpSp>
        <p:nvGrpSpPr>
          <p:cNvPr id="7" name="Group 6"/>
          <p:cNvGrpSpPr/>
          <p:nvPr/>
        </p:nvGrpSpPr>
        <p:grpSpPr>
          <a:xfrm>
            <a:off x="655140" y="3192462"/>
            <a:ext cx="1305486" cy="1434805"/>
            <a:chOff x="381678" y="3861883"/>
            <a:chExt cx="1579639" cy="1736113"/>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74" y="3861883"/>
              <a:ext cx="1219048" cy="1219048"/>
            </a:xfrm>
            <a:prstGeom prst="rect">
              <a:avLst/>
            </a:prstGeom>
          </p:spPr>
        </p:pic>
        <p:sp>
          <p:nvSpPr>
            <p:cNvPr id="31" name="TextBox 30"/>
            <p:cNvSpPr txBox="1"/>
            <p:nvPr/>
          </p:nvSpPr>
          <p:spPr>
            <a:xfrm>
              <a:off x="381678" y="5080931"/>
              <a:ext cx="1579639" cy="517065"/>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gradFill>
                    <a:gsLst>
                      <a:gs pos="2917">
                        <a:srgbClr val="404040"/>
                      </a:gs>
                      <a:gs pos="30000">
                        <a:srgbClr val="404040"/>
                      </a:gs>
                    </a:gsLst>
                    <a:lin ang="5400000" scaled="0"/>
                  </a:gradFill>
                </a:rPr>
                <a:t>Sharing</a:t>
              </a:r>
            </a:p>
          </p:txBody>
        </p:sp>
      </p:grpSp>
      <p:grpSp>
        <p:nvGrpSpPr>
          <p:cNvPr id="9" name="Group 8"/>
          <p:cNvGrpSpPr/>
          <p:nvPr/>
        </p:nvGrpSpPr>
        <p:grpSpPr>
          <a:xfrm>
            <a:off x="8918365" y="3301244"/>
            <a:ext cx="1388286" cy="1512907"/>
            <a:chOff x="8852822" y="3376974"/>
            <a:chExt cx="1679825" cy="1830618"/>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4386" y="3376974"/>
              <a:ext cx="1219048" cy="1219048"/>
            </a:xfrm>
            <a:prstGeom prst="rect">
              <a:avLst/>
            </a:prstGeom>
          </p:spPr>
        </p:pic>
        <p:sp>
          <p:nvSpPr>
            <p:cNvPr id="32" name="TextBox 31"/>
            <p:cNvSpPr txBox="1"/>
            <p:nvPr/>
          </p:nvSpPr>
          <p:spPr>
            <a:xfrm>
              <a:off x="8852822" y="4581943"/>
              <a:ext cx="1679825" cy="625649"/>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gradFill>
                    <a:gsLst>
                      <a:gs pos="2917">
                        <a:srgbClr val="404040"/>
                      </a:gs>
                      <a:gs pos="30000">
                        <a:srgbClr val="404040"/>
                      </a:gs>
                    </a:gsLst>
                    <a:lin ang="5400000" scaled="0"/>
                  </a:gradFill>
                </a:rPr>
                <a:t>File system</a:t>
              </a:r>
            </a:p>
          </p:txBody>
        </p:sp>
      </p:grpSp>
      <p:grpSp>
        <p:nvGrpSpPr>
          <p:cNvPr id="10" name="Group 9"/>
          <p:cNvGrpSpPr/>
          <p:nvPr/>
        </p:nvGrpSpPr>
        <p:grpSpPr>
          <a:xfrm>
            <a:off x="10709639" y="3363297"/>
            <a:ext cx="1291055" cy="1331035"/>
            <a:chOff x="10670699" y="3394371"/>
            <a:chExt cx="1562176" cy="1610552"/>
          </a:xfrm>
        </p:grpSpPr>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2263" y="3394371"/>
              <a:ext cx="1219048" cy="1219048"/>
            </a:xfrm>
            <a:prstGeom prst="rect">
              <a:avLst/>
            </a:prstGeom>
          </p:spPr>
        </p:pic>
        <p:sp>
          <p:nvSpPr>
            <p:cNvPr id="35" name="TextBox 34"/>
            <p:cNvSpPr txBox="1"/>
            <p:nvPr/>
          </p:nvSpPr>
          <p:spPr>
            <a:xfrm>
              <a:off x="10670699" y="4487858"/>
              <a:ext cx="1562176" cy="517065"/>
            </a:xfrm>
            <a:prstGeom prst="rect">
              <a:avLst/>
            </a:prstGeom>
            <a:noFill/>
          </p:spPr>
          <p:txBody>
            <a:bodyPr wrap="square" lIns="182880" tIns="146304" rIns="182880" bIns="146304" rtlCol="0">
              <a:spAutoFit/>
            </a:bodyPr>
            <a:lstStyle/>
            <a:p>
              <a:pPr algn="ctr">
                <a:lnSpc>
                  <a:spcPct val="90000"/>
                </a:lnSpc>
                <a:spcAft>
                  <a:spcPts val="600"/>
                </a:spcAft>
              </a:pPr>
              <a:r>
                <a:rPr lang="en-US" sz="1600" dirty="0" smtClean="0">
                  <a:gradFill>
                    <a:gsLst>
                      <a:gs pos="2917">
                        <a:srgbClr val="404040"/>
                      </a:gs>
                      <a:gs pos="30000">
                        <a:srgbClr val="404040"/>
                      </a:gs>
                    </a:gsLst>
                    <a:lin ang="5400000" scaled="0"/>
                  </a:gradFill>
                </a:rPr>
                <a:t>Camera</a:t>
              </a:r>
            </a:p>
          </p:txBody>
        </p:sp>
      </p:grpSp>
      <p:sp>
        <p:nvSpPr>
          <p:cNvPr id="24" name="TextBox 23"/>
          <p:cNvSpPr txBox="1"/>
          <p:nvPr/>
        </p:nvSpPr>
        <p:spPr>
          <a:xfrm>
            <a:off x="6436269" y="4069864"/>
            <a:ext cx="1458367" cy="849463"/>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gradFill>
                  <a:gsLst>
                    <a:gs pos="2917">
                      <a:srgbClr val="404040"/>
                    </a:gs>
                    <a:gs pos="30000">
                      <a:srgbClr val="404040"/>
                    </a:gs>
                  </a:gsLst>
                  <a:lin ang="5400000" scaled="0"/>
                </a:gradFill>
              </a:rPr>
              <a:t>In-App Purchase</a:t>
            </a:r>
          </a:p>
        </p:txBody>
      </p:sp>
      <p:sp>
        <p:nvSpPr>
          <p:cNvPr id="25" name="Rectangle 24"/>
          <p:cNvSpPr/>
          <p:nvPr/>
        </p:nvSpPr>
        <p:spPr>
          <a:xfrm>
            <a:off x="2040754" y="2757986"/>
            <a:ext cx="1870887" cy="2056166"/>
          </a:xfrm>
          <a:prstGeom prst="rect">
            <a:avLst/>
          </a:prstGeom>
          <a:noFill/>
          <a:ln w="63500">
            <a:solidFill>
              <a:srgbClr val="C00000">
                <a:alpha val="74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14377">
              <a:lnSpc>
                <a:spcPct val="90000"/>
              </a:lnSpc>
              <a:spcBef>
                <a:spcPts val="600"/>
              </a:spcBef>
            </a:pPr>
            <a:endParaRPr lang="en-US" sz="2000" dirty="0" err="1">
              <a:solidFill>
                <a:prstClr val="white"/>
              </a:solidFill>
            </a:endParaRPr>
          </a:p>
        </p:txBody>
      </p:sp>
      <p:sp>
        <p:nvSpPr>
          <p:cNvPr id="26" name="Rectangle 25"/>
          <p:cNvSpPr/>
          <p:nvPr/>
        </p:nvSpPr>
        <p:spPr>
          <a:xfrm>
            <a:off x="316408" y="1711448"/>
            <a:ext cx="5076774" cy="892552"/>
          </a:xfrm>
          <a:prstGeom prst="rect">
            <a:avLst/>
          </a:prstGeom>
          <a:noFill/>
        </p:spPr>
        <p:txBody>
          <a:bodyPr wrap="none" lIns="91440" tIns="45720" rIns="91440" bIns="45720">
            <a:spAutoFit/>
          </a:bodyPr>
          <a:lstStyle/>
          <a:p>
            <a:pPr algn="ct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Backed by Windows Notifications</a:t>
            </a:r>
          </a:p>
          <a:p>
            <a:pPr algn="ctr"/>
            <a:r>
              <a:rPr lang="en-US" sz="2600" dirty="0">
                <a:ln w="0">
                  <a:solidFill>
                    <a:schemeClr val="tx1">
                      <a:lumMod val="50000"/>
                    </a:schemeClr>
                  </a:solidFill>
                </a:ln>
                <a:solidFill>
                  <a:srgbClr val="C00000"/>
                </a:solidFill>
                <a:effectLst>
                  <a:outerShdw blurRad="50800" dist="38100" dir="2700000" algn="tl" rotWithShape="0">
                    <a:prstClr val="black">
                      <a:alpha val="40000"/>
                    </a:prstClr>
                  </a:outerShdw>
                </a:effectLst>
              </a:rPr>
              <a:t>a</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nd appear in Action Center</a:t>
            </a:r>
          </a:p>
        </p:txBody>
      </p:sp>
      <p:sp>
        <p:nvSpPr>
          <p:cNvPr id="27" name="Rectangle 26"/>
          <p:cNvSpPr/>
          <p:nvPr/>
        </p:nvSpPr>
        <p:spPr>
          <a:xfrm>
            <a:off x="6436269" y="3988075"/>
            <a:ext cx="1458367" cy="964506"/>
          </a:xfrm>
          <a:prstGeom prst="rect">
            <a:avLst/>
          </a:prstGeom>
          <a:noFill/>
          <a:ln w="63500">
            <a:solidFill>
              <a:srgbClr val="C00000">
                <a:alpha val="74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14377">
              <a:lnSpc>
                <a:spcPct val="90000"/>
              </a:lnSpc>
              <a:spcBef>
                <a:spcPts val="600"/>
              </a:spcBef>
            </a:pPr>
            <a:endParaRPr lang="en-US" sz="2000" dirty="0" err="1">
              <a:solidFill>
                <a:prstClr val="white"/>
              </a:solidFill>
            </a:endParaRPr>
          </a:p>
        </p:txBody>
      </p:sp>
      <p:sp>
        <p:nvSpPr>
          <p:cNvPr id="30" name="Rectangle 29"/>
          <p:cNvSpPr/>
          <p:nvPr/>
        </p:nvSpPr>
        <p:spPr>
          <a:xfrm>
            <a:off x="4519985" y="2352698"/>
            <a:ext cx="5046446" cy="1292662"/>
          </a:xfrm>
          <a:prstGeom prst="rect">
            <a:avLst/>
          </a:prstGeom>
          <a:noFill/>
        </p:spPr>
        <p:txBody>
          <a:bodyPr wrap="none" lIns="91440" tIns="45720" rIns="91440" bIns="45720">
            <a:spAutoFit/>
          </a:bodyPr>
          <a:lstStyle/>
          <a:p>
            <a:pPr algn="ctr"/>
            <a:r>
              <a:rPr lang="en-US" sz="2600" dirty="0" err="1"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StoreKit</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 bridged to Windows</a:t>
            </a:r>
          </a:p>
          <a:p>
            <a:pPr algn="ct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Store Transactions; very few code</a:t>
            </a:r>
          </a:p>
          <a:p>
            <a:pPr algn="ctr"/>
            <a:r>
              <a:rPr lang="en-US" sz="2600" dirty="0">
                <a:ln w="0">
                  <a:solidFill>
                    <a:schemeClr val="tx1">
                      <a:lumMod val="50000"/>
                    </a:schemeClr>
                  </a:solidFill>
                </a:ln>
                <a:solidFill>
                  <a:srgbClr val="C00000"/>
                </a:solidFill>
                <a:effectLst>
                  <a:outerShdw blurRad="50800" dist="38100" dir="2700000" algn="tl" rotWithShape="0">
                    <a:prstClr val="black">
                      <a:alpha val="40000"/>
                    </a:prstClr>
                  </a:outerShdw>
                </a:effectLst>
              </a:rPr>
              <a:t>c</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hanges required</a:t>
            </a:r>
          </a:p>
        </p:txBody>
      </p:sp>
      <p:sp>
        <p:nvSpPr>
          <p:cNvPr id="33" name="Rectangle 32"/>
          <p:cNvSpPr/>
          <p:nvPr/>
        </p:nvSpPr>
        <p:spPr bwMode="auto">
          <a:xfrm>
            <a:off x="427039" y="6046263"/>
            <a:ext cx="11733530" cy="609600"/>
          </a:xfrm>
          <a:prstGeom prst="rect">
            <a:avLst/>
          </a:prstGeom>
          <a:solidFill>
            <a:schemeClr val="accent1"/>
          </a:solidFill>
          <a:ln>
            <a:solidFill>
              <a:srgbClr val="00176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1600" dirty="0" smtClean="0">
                <a:solidFill>
                  <a:srgbClr val="FFFFFF"/>
                </a:solidFill>
                <a:latin typeface="Segoe UI Light"/>
                <a:ea typeface="Segoe UI" pitchFamily="34" charset="0"/>
                <a:cs typeface="Segoe UI" pitchFamily="34" charset="0"/>
              </a:rPr>
              <a:t>Windows 10</a:t>
            </a:r>
            <a:endParaRPr lang="en-US" sz="1600" dirty="0">
              <a:solidFill>
                <a:srgbClr val="FFFFFF"/>
              </a:solidFill>
              <a:latin typeface="Segoe UI Light"/>
              <a:ea typeface="Segoe UI" pitchFamily="34" charset="0"/>
              <a:cs typeface="Segoe UI" pitchFamily="34" charset="0"/>
            </a:endParaRPr>
          </a:p>
        </p:txBody>
      </p:sp>
      <p:sp>
        <p:nvSpPr>
          <p:cNvPr id="36" name="Rectangle 35"/>
          <p:cNvSpPr/>
          <p:nvPr/>
        </p:nvSpPr>
        <p:spPr>
          <a:xfrm>
            <a:off x="8837247" y="3102009"/>
            <a:ext cx="1458367" cy="1659686"/>
          </a:xfrm>
          <a:prstGeom prst="rect">
            <a:avLst/>
          </a:prstGeom>
          <a:noFill/>
          <a:ln w="63500">
            <a:solidFill>
              <a:srgbClr val="C00000">
                <a:alpha val="74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14377">
              <a:lnSpc>
                <a:spcPct val="90000"/>
              </a:lnSpc>
              <a:spcBef>
                <a:spcPts val="600"/>
              </a:spcBef>
            </a:pPr>
            <a:endParaRPr lang="en-US" sz="2000" dirty="0" err="1">
              <a:solidFill>
                <a:prstClr val="white"/>
              </a:solidFill>
            </a:endParaRPr>
          </a:p>
        </p:txBody>
      </p:sp>
      <p:sp>
        <p:nvSpPr>
          <p:cNvPr id="37" name="Rectangle 36"/>
          <p:cNvSpPr/>
          <p:nvPr/>
        </p:nvSpPr>
        <p:spPr>
          <a:xfrm>
            <a:off x="7139042" y="1466632"/>
            <a:ext cx="4610300" cy="1292662"/>
          </a:xfrm>
          <a:prstGeom prst="rect">
            <a:avLst/>
          </a:prstGeom>
          <a:noFill/>
        </p:spPr>
        <p:txBody>
          <a:bodyPr wrap="none" lIns="91440" tIns="45720" rIns="91440" bIns="45720">
            <a:spAutoFit/>
          </a:bodyPr>
          <a:lstStyle/>
          <a:p>
            <a:pPr algn="ctr"/>
            <a:r>
              <a:rPr lang="en-US" sz="2600" dirty="0" err="1"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FileSystem</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 paths are mapped;</a:t>
            </a:r>
          </a:p>
          <a:p>
            <a:pPr algn="ctr"/>
            <a:r>
              <a:rPr lang="en-US" sz="2600" dirty="0">
                <a:ln w="0">
                  <a:solidFill>
                    <a:schemeClr val="tx1">
                      <a:lumMod val="50000"/>
                    </a:schemeClr>
                  </a:solidFill>
                </a:ln>
                <a:solidFill>
                  <a:srgbClr val="C00000"/>
                </a:solidFill>
                <a:effectLst>
                  <a:outerShdw blurRad="50800" dist="38100" dir="2700000" algn="tl" rotWithShape="0">
                    <a:prstClr val="black">
                      <a:alpha val="40000"/>
                    </a:prstClr>
                  </a:outerShdw>
                </a:effectLst>
              </a:rPr>
              <a:t>d</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on’t need to reorganize your</a:t>
            </a:r>
          </a:p>
          <a:p>
            <a:pPr algn="ctr"/>
            <a:r>
              <a:rPr lang="en-US" sz="2600" dirty="0">
                <a:ln w="0">
                  <a:solidFill>
                    <a:schemeClr val="tx1">
                      <a:lumMod val="50000"/>
                    </a:schemeClr>
                  </a:solidFill>
                </a:ln>
                <a:solidFill>
                  <a:srgbClr val="C00000"/>
                </a:solidFill>
                <a:effectLst>
                  <a:outerShdw blurRad="50800" dist="38100" dir="2700000" algn="tl" rotWithShape="0">
                    <a:prstClr val="black">
                      <a:alpha val="40000"/>
                    </a:prstClr>
                  </a:outerShdw>
                </a:effectLst>
              </a:rPr>
              <a:t>p</a:t>
            </a:r>
            <a:r>
              <a:rPr lang="en-US" sz="2600" dirty="0" smtClean="0">
                <a:ln w="0">
                  <a:solidFill>
                    <a:schemeClr val="tx1">
                      <a:lumMod val="50000"/>
                    </a:schemeClr>
                  </a:solidFill>
                </a:ln>
                <a:solidFill>
                  <a:srgbClr val="C00000"/>
                </a:solidFill>
                <a:effectLst>
                  <a:outerShdw blurRad="50800" dist="38100" dir="2700000" algn="tl" rotWithShape="0">
                    <a:prstClr val="black">
                      <a:alpha val="40000"/>
                    </a:prstClr>
                  </a:outerShdw>
                </a:effectLst>
              </a:rPr>
              <a:t>roject/assets</a:t>
            </a:r>
          </a:p>
        </p:txBody>
      </p:sp>
    </p:spTree>
    <p:extLst>
      <p:ext uri="{BB962C8B-B14F-4D97-AF65-F5344CB8AC3E}">
        <p14:creationId xmlns:p14="http://schemas.microsoft.com/office/powerpoint/2010/main" val="3444937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7" grpId="0" animBg="1"/>
      <p:bldP spid="27" grpId="1" animBg="1"/>
      <p:bldP spid="30" grpId="0"/>
      <p:bldP spid="30" grpId="1"/>
      <p:bldP spid="36" grpId="0" animBg="1"/>
      <p:bldP spid="36" grpId="1" animBg="1"/>
      <p:bldP spid="37" grpId="0"/>
      <p:bldP spid="37"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p:txBody>
          <a:bodyPr/>
          <a:lstStyle/>
          <a:p>
            <a:r>
              <a:rPr lang="en-US" dirty="0" smtClean="0"/>
              <a:t> </a:t>
            </a:r>
            <a:endParaRPr lang="en-US" dirty="0"/>
          </a:p>
        </p:txBody>
      </p:sp>
      <p:sp>
        <p:nvSpPr>
          <p:cNvPr id="15" name="Content Placeholder 14"/>
          <p:cNvSpPr>
            <a:spLocks noGrp="1"/>
          </p:cNvSpPr>
          <p:nvPr>
            <p:ph sz="quarter" idx="18"/>
          </p:nvPr>
        </p:nvSpPr>
        <p:spPr>
          <a:xfrm>
            <a:off x="280988" y="1235376"/>
            <a:ext cx="6061921" cy="3643305"/>
          </a:xfrm>
        </p:spPr>
        <p:txBody>
          <a:bodyPr/>
          <a:lstStyle/>
          <a:p>
            <a:pPr marL="0" indent="0">
              <a:buNone/>
            </a:pPr>
            <a:r>
              <a:rPr lang="en-US" dirty="0" smtClean="0"/>
              <a:t>Proven compatibility</a:t>
            </a:r>
          </a:p>
          <a:p>
            <a:pPr lvl="1"/>
            <a:endParaRPr lang="en-US" dirty="0" smtClean="0"/>
          </a:p>
          <a:p>
            <a:pPr marL="342900" lvl="1" indent="0">
              <a:buNone/>
            </a:pPr>
            <a:r>
              <a:rPr lang="en-US" sz="2175" b="1" dirty="0"/>
              <a:t>Candy Crush Saga: </a:t>
            </a:r>
            <a:r>
              <a:rPr lang="en-US" sz="2175" dirty="0" smtClean="0"/>
              <a:t>Brought to Windows Phone with very few code changes</a:t>
            </a:r>
          </a:p>
          <a:p>
            <a:pPr marL="342900" lvl="1" indent="0">
              <a:buNone/>
            </a:pPr>
            <a:endParaRPr lang="en-US" sz="2175" dirty="0" smtClean="0"/>
          </a:p>
          <a:p>
            <a:pPr marL="342900" lvl="1" indent="0">
              <a:buNone/>
            </a:pPr>
            <a:r>
              <a:rPr lang="en-US" sz="2175" dirty="0" smtClean="0"/>
              <a:t>Interop used for native integration</a:t>
            </a:r>
          </a:p>
          <a:p>
            <a:pPr marL="565624" lvl="2" indent="-349724"/>
            <a:r>
              <a:rPr lang="en-US" sz="1775" dirty="0" smtClean="0"/>
              <a:t>In-App Purchase</a:t>
            </a:r>
          </a:p>
          <a:p>
            <a:pPr marL="565624" lvl="2" indent="-349724"/>
            <a:r>
              <a:rPr lang="en-US" sz="1775" dirty="0" smtClean="0"/>
              <a:t>Local Notifications </a:t>
            </a:r>
            <a:br>
              <a:rPr lang="en-US" sz="1775" dirty="0" smtClean="0"/>
            </a:br>
            <a:r>
              <a:rPr lang="en-US" sz="1775" dirty="0" smtClean="0"/>
              <a:t/>
            </a:r>
            <a:br>
              <a:rPr lang="en-US" sz="1775" dirty="0" smtClean="0"/>
            </a:br>
            <a:endParaRPr lang="en-US" sz="1775" dirty="0"/>
          </a:p>
        </p:txBody>
      </p:sp>
      <p:pic>
        <p:nvPicPr>
          <p:cNvPr id="1026" name="Picture 2" descr="http://upload.wikimedia.org/wikipedia/en/7/73/Candy_Crush.png"/>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7298361" y="956908"/>
            <a:ext cx="3885847" cy="3885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583958" y="5144341"/>
            <a:ext cx="3314653" cy="703582"/>
          </a:xfrm>
          <a:prstGeom prst="rect">
            <a:avLst/>
          </a:prstGeom>
        </p:spPr>
      </p:pic>
    </p:spTree>
    <p:extLst>
      <p:ext uri="{BB962C8B-B14F-4D97-AF65-F5344CB8AC3E}">
        <p14:creationId xmlns:p14="http://schemas.microsoft.com/office/powerpoint/2010/main" val="253770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Next Steps</a:t>
            </a:r>
            <a:endParaRPr lang="en-US" sz="3600" dirty="0">
              <a:solidFill>
                <a:schemeClr val="bg2"/>
              </a:solidFill>
            </a:endParaRPr>
          </a:p>
        </p:txBody>
      </p:sp>
      <p:sp>
        <p:nvSpPr>
          <p:cNvPr id="13" name="Rectangle 12"/>
          <p:cNvSpPr/>
          <p:nvPr/>
        </p:nvSpPr>
        <p:spPr>
          <a:xfrm>
            <a:off x="579437" y="1502871"/>
            <a:ext cx="10820400" cy="1165323"/>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Rolling out the SDK over the summer</a:t>
            </a:r>
          </a:p>
        </p:txBody>
      </p:sp>
      <p:sp>
        <p:nvSpPr>
          <p:cNvPr id="14" name="Rectangle 13"/>
          <p:cNvSpPr/>
          <p:nvPr/>
        </p:nvSpPr>
        <p:spPr>
          <a:xfrm>
            <a:off x="579437" y="2958216"/>
            <a:ext cx="10820400" cy="1261501"/>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http://aka.ms/islandwood</a:t>
            </a:r>
          </a:p>
        </p:txBody>
      </p:sp>
      <p:sp>
        <p:nvSpPr>
          <p:cNvPr id="7" name="Rectangle 6"/>
          <p:cNvSpPr/>
          <p:nvPr/>
        </p:nvSpPr>
        <p:spPr>
          <a:xfrm>
            <a:off x="579437" y="4505611"/>
            <a:ext cx="10820400" cy="1261501"/>
          </a:xfrm>
          <a:prstGeom prst="rect">
            <a:avLst/>
          </a:prstGeom>
          <a:solidFill>
            <a:srgbClr val="404040">
              <a:lumMod val="75000"/>
            </a:srgbClr>
          </a:solidFill>
          <a:ln w="12700" cap="flat" cmpd="sng" algn="ctr">
            <a:noFill/>
            <a:prstDash val="sysDash"/>
            <a:miter lim="800000"/>
          </a:ln>
          <a:effectLst/>
        </p:spPr>
        <p:txBody>
          <a:bodyPr rot="0" spcFirstLastPara="0" vertOverflow="overflow" horzOverflow="overflow" vert="horz" wrap="square" lIns="279781" tIns="111912" rIns="139891" bIns="111912" numCol="1" spcCol="0" rtlCol="0" fromWordArt="0" anchor="ctr" anchorCtr="0" forceAA="0" compatLnSpc="1">
            <a:prstTxWarp prst="textNoShape">
              <a:avLst/>
            </a:prstTxWarp>
            <a:noAutofit/>
          </a:bodyPr>
          <a:lstStyle/>
          <a:p>
            <a:pPr defTabSz="932597">
              <a:lnSpc>
                <a:spcPct val="90000"/>
              </a:lnSpc>
              <a:spcBef>
                <a:spcPts val="612"/>
              </a:spcBef>
              <a:defRPr/>
            </a:pPr>
            <a:r>
              <a:rPr lang="en-US" sz="2856" kern="0" dirty="0" smtClean="0">
                <a:solidFill>
                  <a:prstClr val="white"/>
                </a:solidFill>
                <a:latin typeface="Segoe UI Light"/>
              </a:rPr>
              <a:t>Visit our booth</a:t>
            </a:r>
          </a:p>
        </p:txBody>
      </p:sp>
    </p:spTree>
    <p:extLst>
      <p:ext uri="{BB962C8B-B14F-4D97-AF65-F5344CB8AC3E}">
        <p14:creationId xmlns:p14="http://schemas.microsoft.com/office/powerpoint/2010/main" val="155296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5500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Web triangle"/>
          <p:cNvSpPr/>
          <p:nvPr/>
        </p:nvSpPr>
        <p:spPr>
          <a:xfrm flipH="1">
            <a:off x="7176533" y="1842453"/>
            <a:ext cx="1905901" cy="1664305"/>
          </a:xfrm>
          <a:custGeom>
            <a:avLst/>
            <a:gdLst>
              <a:gd name="connsiteX0" fmla="*/ 0 w 396160"/>
              <a:gd name="connsiteY0" fmla="*/ 1156448 h 1156448"/>
              <a:gd name="connsiteX1" fmla="*/ 0 w 396160"/>
              <a:gd name="connsiteY1" fmla="*/ 0 h 1156448"/>
              <a:gd name="connsiteX2" fmla="*/ 396160 w 396160"/>
              <a:gd name="connsiteY2" fmla="*/ 1156448 h 1156448"/>
              <a:gd name="connsiteX3" fmla="*/ 0 w 396160"/>
              <a:gd name="connsiteY3" fmla="*/ 1156448 h 1156448"/>
              <a:gd name="connsiteX0" fmla="*/ 0 w 1738072"/>
              <a:gd name="connsiteY0" fmla="*/ 1156448 h 1809591"/>
              <a:gd name="connsiteX1" fmla="*/ 0 w 1738072"/>
              <a:gd name="connsiteY1" fmla="*/ 0 h 1809591"/>
              <a:gd name="connsiteX2" fmla="*/ 1738072 w 1738072"/>
              <a:gd name="connsiteY2" fmla="*/ 1809591 h 1809591"/>
              <a:gd name="connsiteX3" fmla="*/ 0 w 1738072"/>
              <a:gd name="connsiteY3" fmla="*/ 1156448 h 1809591"/>
              <a:gd name="connsiteX0" fmla="*/ 0 w 1821199"/>
              <a:gd name="connsiteY0" fmla="*/ 1156448 h 1477452"/>
              <a:gd name="connsiteX1" fmla="*/ 0 w 1821199"/>
              <a:gd name="connsiteY1" fmla="*/ 0 h 1477452"/>
              <a:gd name="connsiteX2" fmla="*/ 1821199 w 1821199"/>
              <a:gd name="connsiteY2" fmla="*/ 1477452 h 1477452"/>
              <a:gd name="connsiteX3" fmla="*/ 0 w 1821199"/>
              <a:gd name="connsiteY3" fmla="*/ 1156448 h 1477452"/>
              <a:gd name="connsiteX0" fmla="*/ 0 w 1868700"/>
              <a:gd name="connsiteY0" fmla="*/ 1156448 h 1315871"/>
              <a:gd name="connsiteX1" fmla="*/ 0 w 1868700"/>
              <a:gd name="connsiteY1" fmla="*/ 0 h 1315871"/>
              <a:gd name="connsiteX2" fmla="*/ 1868700 w 1868700"/>
              <a:gd name="connsiteY2" fmla="*/ 1315871 h 1315871"/>
              <a:gd name="connsiteX3" fmla="*/ 0 w 1868700"/>
              <a:gd name="connsiteY3" fmla="*/ 1156448 h 1315871"/>
            </a:gdLst>
            <a:ahLst/>
            <a:cxnLst>
              <a:cxn ang="0">
                <a:pos x="connsiteX0" y="connsiteY0"/>
              </a:cxn>
              <a:cxn ang="0">
                <a:pos x="connsiteX1" y="connsiteY1"/>
              </a:cxn>
              <a:cxn ang="0">
                <a:pos x="connsiteX2" y="connsiteY2"/>
              </a:cxn>
              <a:cxn ang="0">
                <a:pos x="connsiteX3" y="connsiteY3"/>
              </a:cxn>
            </a:cxnLst>
            <a:rect l="l" t="t" r="r" b="b"/>
            <a:pathLst>
              <a:path w="1868700" h="1315871">
                <a:moveTo>
                  <a:pt x="0" y="1156448"/>
                </a:moveTo>
                <a:lnTo>
                  <a:pt x="0" y="0"/>
                </a:lnTo>
                <a:lnTo>
                  <a:pt x="1868700" y="1315871"/>
                </a:lnTo>
                <a:lnTo>
                  <a:pt x="0" y="1156448"/>
                </a:lnTo>
                <a:close/>
              </a:path>
            </a:pathLst>
          </a:custGeom>
          <a:solidFill>
            <a:srgbClr val="D83B01">
              <a:alpha val="20000"/>
            </a:srgbClr>
          </a:solidFill>
          <a:ln>
            <a:solidFill>
              <a:srgbClr val="D83B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6" name="Windows triangle"/>
          <p:cNvSpPr/>
          <p:nvPr/>
        </p:nvSpPr>
        <p:spPr>
          <a:xfrm>
            <a:off x="3533149" y="1845694"/>
            <a:ext cx="1905901" cy="1664305"/>
          </a:xfrm>
          <a:custGeom>
            <a:avLst/>
            <a:gdLst>
              <a:gd name="connsiteX0" fmla="*/ 0 w 396160"/>
              <a:gd name="connsiteY0" fmla="*/ 1156448 h 1156448"/>
              <a:gd name="connsiteX1" fmla="*/ 0 w 396160"/>
              <a:gd name="connsiteY1" fmla="*/ 0 h 1156448"/>
              <a:gd name="connsiteX2" fmla="*/ 396160 w 396160"/>
              <a:gd name="connsiteY2" fmla="*/ 1156448 h 1156448"/>
              <a:gd name="connsiteX3" fmla="*/ 0 w 396160"/>
              <a:gd name="connsiteY3" fmla="*/ 1156448 h 1156448"/>
              <a:gd name="connsiteX0" fmla="*/ 0 w 1738072"/>
              <a:gd name="connsiteY0" fmla="*/ 1156448 h 1809591"/>
              <a:gd name="connsiteX1" fmla="*/ 0 w 1738072"/>
              <a:gd name="connsiteY1" fmla="*/ 0 h 1809591"/>
              <a:gd name="connsiteX2" fmla="*/ 1738072 w 1738072"/>
              <a:gd name="connsiteY2" fmla="*/ 1809591 h 1809591"/>
              <a:gd name="connsiteX3" fmla="*/ 0 w 1738072"/>
              <a:gd name="connsiteY3" fmla="*/ 1156448 h 1809591"/>
              <a:gd name="connsiteX0" fmla="*/ 0 w 1821199"/>
              <a:gd name="connsiteY0" fmla="*/ 1156448 h 1477452"/>
              <a:gd name="connsiteX1" fmla="*/ 0 w 1821199"/>
              <a:gd name="connsiteY1" fmla="*/ 0 h 1477452"/>
              <a:gd name="connsiteX2" fmla="*/ 1821199 w 1821199"/>
              <a:gd name="connsiteY2" fmla="*/ 1477452 h 1477452"/>
              <a:gd name="connsiteX3" fmla="*/ 0 w 1821199"/>
              <a:gd name="connsiteY3" fmla="*/ 1156448 h 1477452"/>
              <a:gd name="connsiteX0" fmla="*/ 0 w 1868700"/>
              <a:gd name="connsiteY0" fmla="*/ 1156448 h 1315871"/>
              <a:gd name="connsiteX1" fmla="*/ 0 w 1868700"/>
              <a:gd name="connsiteY1" fmla="*/ 0 h 1315871"/>
              <a:gd name="connsiteX2" fmla="*/ 1868700 w 1868700"/>
              <a:gd name="connsiteY2" fmla="*/ 1315871 h 1315871"/>
              <a:gd name="connsiteX3" fmla="*/ 0 w 1868700"/>
              <a:gd name="connsiteY3" fmla="*/ 1156448 h 1315871"/>
            </a:gdLst>
            <a:ahLst/>
            <a:cxnLst>
              <a:cxn ang="0">
                <a:pos x="connsiteX0" y="connsiteY0"/>
              </a:cxn>
              <a:cxn ang="0">
                <a:pos x="connsiteX1" y="connsiteY1"/>
              </a:cxn>
              <a:cxn ang="0">
                <a:pos x="connsiteX2" y="connsiteY2"/>
              </a:cxn>
              <a:cxn ang="0">
                <a:pos x="connsiteX3" y="connsiteY3"/>
              </a:cxn>
            </a:cxnLst>
            <a:rect l="l" t="t" r="r" b="b"/>
            <a:pathLst>
              <a:path w="1868700" h="1315871">
                <a:moveTo>
                  <a:pt x="0" y="1156448"/>
                </a:moveTo>
                <a:lnTo>
                  <a:pt x="0" y="0"/>
                </a:lnTo>
                <a:lnTo>
                  <a:pt x="1868700" y="1315871"/>
                </a:lnTo>
                <a:lnTo>
                  <a:pt x="0" y="1156448"/>
                </a:lnTo>
                <a:close/>
              </a:path>
            </a:pathLst>
          </a:custGeom>
          <a:solidFill>
            <a:srgbClr val="00BCF2">
              <a:alpha val="20000"/>
            </a:srgbClr>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8" name="Middleware triangle"/>
          <p:cNvSpPr/>
          <p:nvPr/>
        </p:nvSpPr>
        <p:spPr>
          <a:xfrm flipV="1">
            <a:off x="3533148" y="4362870"/>
            <a:ext cx="1772673" cy="1823837"/>
          </a:xfrm>
          <a:custGeom>
            <a:avLst/>
            <a:gdLst>
              <a:gd name="connsiteX0" fmla="*/ 0 w 396160"/>
              <a:gd name="connsiteY0" fmla="*/ 1156448 h 1156448"/>
              <a:gd name="connsiteX1" fmla="*/ 0 w 396160"/>
              <a:gd name="connsiteY1" fmla="*/ 0 h 1156448"/>
              <a:gd name="connsiteX2" fmla="*/ 396160 w 396160"/>
              <a:gd name="connsiteY2" fmla="*/ 1156448 h 1156448"/>
              <a:gd name="connsiteX3" fmla="*/ 0 w 396160"/>
              <a:gd name="connsiteY3" fmla="*/ 1156448 h 1156448"/>
              <a:gd name="connsiteX0" fmla="*/ 0 w 1738072"/>
              <a:gd name="connsiteY0" fmla="*/ 1156448 h 1809591"/>
              <a:gd name="connsiteX1" fmla="*/ 0 w 1738072"/>
              <a:gd name="connsiteY1" fmla="*/ 0 h 1809591"/>
              <a:gd name="connsiteX2" fmla="*/ 1738072 w 1738072"/>
              <a:gd name="connsiteY2" fmla="*/ 1809591 h 1809591"/>
              <a:gd name="connsiteX3" fmla="*/ 0 w 1738072"/>
              <a:gd name="connsiteY3" fmla="*/ 1156448 h 1809591"/>
            </a:gdLst>
            <a:ahLst/>
            <a:cxnLst>
              <a:cxn ang="0">
                <a:pos x="connsiteX0" y="connsiteY0"/>
              </a:cxn>
              <a:cxn ang="0">
                <a:pos x="connsiteX1" y="connsiteY1"/>
              </a:cxn>
              <a:cxn ang="0">
                <a:pos x="connsiteX2" y="connsiteY2"/>
              </a:cxn>
              <a:cxn ang="0">
                <a:pos x="connsiteX3" y="connsiteY3"/>
              </a:cxn>
            </a:cxnLst>
            <a:rect l="l" t="t" r="r" b="b"/>
            <a:pathLst>
              <a:path w="1738072" h="1809591">
                <a:moveTo>
                  <a:pt x="0" y="1156448"/>
                </a:moveTo>
                <a:lnTo>
                  <a:pt x="0" y="0"/>
                </a:lnTo>
                <a:lnTo>
                  <a:pt x="1738072" y="1809591"/>
                </a:lnTo>
                <a:lnTo>
                  <a:pt x="0" y="1156448"/>
                </a:lnTo>
                <a:close/>
              </a:path>
            </a:pathLst>
          </a:custGeom>
          <a:solidFill>
            <a:srgbClr val="107C10">
              <a:alpha val="20000"/>
            </a:srgbClr>
          </a:solidFill>
          <a:ln>
            <a:solidFill>
              <a:srgbClr val="107C1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49" name="Mobile triangle"/>
          <p:cNvSpPr/>
          <p:nvPr/>
        </p:nvSpPr>
        <p:spPr>
          <a:xfrm flipH="1" flipV="1">
            <a:off x="7298598" y="4363625"/>
            <a:ext cx="1772673" cy="1823837"/>
          </a:xfrm>
          <a:custGeom>
            <a:avLst/>
            <a:gdLst>
              <a:gd name="connsiteX0" fmla="*/ 0 w 396160"/>
              <a:gd name="connsiteY0" fmla="*/ 1156448 h 1156448"/>
              <a:gd name="connsiteX1" fmla="*/ 0 w 396160"/>
              <a:gd name="connsiteY1" fmla="*/ 0 h 1156448"/>
              <a:gd name="connsiteX2" fmla="*/ 396160 w 396160"/>
              <a:gd name="connsiteY2" fmla="*/ 1156448 h 1156448"/>
              <a:gd name="connsiteX3" fmla="*/ 0 w 396160"/>
              <a:gd name="connsiteY3" fmla="*/ 1156448 h 1156448"/>
              <a:gd name="connsiteX0" fmla="*/ 0 w 1738072"/>
              <a:gd name="connsiteY0" fmla="*/ 1156448 h 1809591"/>
              <a:gd name="connsiteX1" fmla="*/ 0 w 1738072"/>
              <a:gd name="connsiteY1" fmla="*/ 0 h 1809591"/>
              <a:gd name="connsiteX2" fmla="*/ 1738072 w 1738072"/>
              <a:gd name="connsiteY2" fmla="*/ 1809591 h 1809591"/>
              <a:gd name="connsiteX3" fmla="*/ 0 w 1738072"/>
              <a:gd name="connsiteY3" fmla="*/ 1156448 h 1809591"/>
            </a:gdLst>
            <a:ahLst/>
            <a:cxnLst>
              <a:cxn ang="0">
                <a:pos x="connsiteX0" y="connsiteY0"/>
              </a:cxn>
              <a:cxn ang="0">
                <a:pos x="connsiteX1" y="connsiteY1"/>
              </a:cxn>
              <a:cxn ang="0">
                <a:pos x="connsiteX2" y="connsiteY2"/>
              </a:cxn>
              <a:cxn ang="0">
                <a:pos x="connsiteX3" y="connsiteY3"/>
              </a:cxn>
            </a:cxnLst>
            <a:rect l="l" t="t" r="r" b="b"/>
            <a:pathLst>
              <a:path w="1738072" h="1809591">
                <a:moveTo>
                  <a:pt x="0" y="1156448"/>
                </a:moveTo>
                <a:lnTo>
                  <a:pt x="0" y="0"/>
                </a:lnTo>
                <a:lnTo>
                  <a:pt x="1738072" y="1809591"/>
                </a:lnTo>
                <a:lnTo>
                  <a:pt x="0" y="1156448"/>
                </a:lnTo>
                <a:close/>
              </a:path>
            </a:pathLst>
          </a:custGeom>
          <a:solidFill>
            <a:srgbClr val="B4009E">
              <a:alpha val="20000"/>
            </a:srgbClr>
          </a:solidFill>
          <a:ln>
            <a:solidFill>
              <a:srgbClr val="B400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p>
        </p:txBody>
      </p:sp>
      <p:sp>
        <p:nvSpPr>
          <p:cNvPr id="5" name="Title 2"/>
          <p:cNvSpPr txBox="1">
            <a:spLocks/>
          </p:cNvSpPr>
          <p:nvPr/>
        </p:nvSpPr>
        <p:spPr>
          <a:xfrm>
            <a:off x="275481" y="209578"/>
            <a:ext cx="11885514" cy="1001685"/>
          </a:xfrm>
          <a:prstGeom prst="rect">
            <a:avLst/>
          </a:prstGeom>
        </p:spPr>
        <p:txBody>
          <a:bodyPr/>
          <a:lstStyle>
            <a:lvl1pPr algn="l" defTabSz="914377" rtl="0" eaLnBrk="1" latinLnBrk="0" hangingPunct="1">
              <a:lnSpc>
                <a:spcPct val="90000"/>
              </a:lnSpc>
              <a:spcBef>
                <a:spcPct val="0"/>
              </a:spcBef>
              <a:buNone/>
              <a:defRPr sz="4267" b="0" kern="1200">
                <a:gradFill>
                  <a:gsLst>
                    <a:gs pos="0">
                      <a:schemeClr val="accent1"/>
                    </a:gs>
                    <a:gs pos="100000">
                      <a:schemeClr val="accent1"/>
                    </a:gs>
                  </a:gsLst>
                  <a:lin ang="5400000" scaled="1"/>
                </a:gradFill>
                <a:latin typeface="+mj-lt"/>
                <a:ea typeface="+mj-ea"/>
                <a:cs typeface="+mj-cs"/>
              </a:defRPr>
            </a:lvl1pPr>
          </a:lstStyle>
          <a:p>
            <a:r>
              <a:rPr lang="en-US" sz="4080" dirty="0">
                <a:gradFill>
                  <a:gsLst>
                    <a:gs pos="0">
                      <a:srgbClr val="0078D7"/>
                    </a:gs>
                    <a:gs pos="100000">
                      <a:srgbClr val="0078D7"/>
                    </a:gs>
                  </a:gsLst>
                  <a:lin ang="5400000" scaled="1"/>
                </a:gradFill>
              </a:rPr>
              <a:t>Universal Windows Platform</a:t>
            </a:r>
            <a:endParaRPr lang="en-US" sz="4080" dirty="0"/>
          </a:p>
        </p:txBody>
      </p:sp>
      <p:sp>
        <p:nvSpPr>
          <p:cNvPr id="6" name="Rectangle 5"/>
          <p:cNvSpPr/>
          <p:nvPr/>
        </p:nvSpPr>
        <p:spPr>
          <a:xfrm>
            <a:off x="307041" y="789994"/>
            <a:ext cx="9561537" cy="382308"/>
          </a:xfrm>
          <a:prstGeom prst="rect">
            <a:avLst/>
          </a:prstGeom>
        </p:spPr>
        <p:txBody>
          <a:bodyPr wrap="square">
            <a:spAutoFit/>
          </a:bodyPr>
          <a:lstStyle/>
          <a:p>
            <a:r>
              <a:rPr lang="en-US" sz="1836" dirty="0">
                <a:solidFill>
                  <a:srgbClr val="737373"/>
                </a:solidFill>
              </a:rPr>
              <a:t>Wherever your code was born, you can bring it to Windows</a:t>
            </a:r>
          </a:p>
        </p:txBody>
      </p:sp>
      <p:grpSp>
        <p:nvGrpSpPr>
          <p:cNvPr id="35" name="Middleware"/>
          <p:cNvGrpSpPr/>
          <p:nvPr/>
        </p:nvGrpSpPr>
        <p:grpSpPr>
          <a:xfrm>
            <a:off x="455557" y="4834071"/>
            <a:ext cx="3077591" cy="1585426"/>
            <a:chOff x="451261" y="4553034"/>
            <a:chExt cx="3017520" cy="1554481"/>
          </a:xfrm>
        </p:grpSpPr>
        <p:sp>
          <p:nvSpPr>
            <p:cNvPr id="20" name="Rounded Rectangle 19"/>
            <p:cNvSpPr/>
            <p:nvPr/>
          </p:nvSpPr>
          <p:spPr>
            <a:xfrm>
              <a:off x="451261" y="4553034"/>
              <a:ext cx="3017520" cy="1554481"/>
            </a:xfrm>
            <a:prstGeom prst="roundRect">
              <a:avLst/>
            </a:prstGeom>
            <a:solidFill>
              <a:srgbClr val="107C10">
                <a:alpha val="20000"/>
              </a:srgbClr>
            </a:solidFill>
            <a:ln w="19050">
              <a:solidFill>
                <a:srgbClr val="107C1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a:lnSpc>
                  <a:spcPct val="90000"/>
                </a:lnSpc>
                <a:spcBef>
                  <a:spcPts val="612"/>
                </a:spcBef>
              </a:pPr>
              <a:r>
                <a:rPr lang="en-US" sz="1632" dirty="0">
                  <a:solidFill>
                    <a:srgbClr val="107C10"/>
                  </a:solidFill>
                </a:rPr>
                <a:t>Middleware Platforms</a:t>
              </a:r>
            </a:p>
          </p:txBody>
        </p:sp>
        <p:sp>
          <p:nvSpPr>
            <p:cNvPr id="26" name="Rectangle 25"/>
            <p:cNvSpPr/>
            <p:nvPr/>
          </p:nvSpPr>
          <p:spPr>
            <a:xfrm>
              <a:off x="591693" y="5058266"/>
              <a:ext cx="2743200" cy="365760"/>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Middleware Partners (e.g., Xamarin)</a:t>
              </a:r>
            </a:p>
          </p:txBody>
        </p:sp>
        <p:sp>
          <p:nvSpPr>
            <p:cNvPr id="27" name="Rectangle 26"/>
            <p:cNvSpPr/>
            <p:nvPr/>
          </p:nvSpPr>
          <p:spPr>
            <a:xfrm>
              <a:off x="591693" y="5522025"/>
              <a:ext cx="2743200" cy="365760"/>
            </a:xfrm>
            <a:prstGeom prst="rect">
              <a:avLst/>
            </a:prstGeom>
            <a:solidFill>
              <a:srgbClr val="107C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Game Engine Partners (e.g., Unity)</a:t>
              </a:r>
            </a:p>
          </p:txBody>
        </p:sp>
      </p:grpSp>
      <p:grpSp>
        <p:nvGrpSpPr>
          <p:cNvPr id="38" name="Mobile"/>
          <p:cNvGrpSpPr/>
          <p:nvPr/>
        </p:nvGrpSpPr>
        <p:grpSpPr>
          <a:xfrm>
            <a:off x="9071271" y="4813676"/>
            <a:ext cx="3077591" cy="1585426"/>
            <a:chOff x="8716712" y="4533039"/>
            <a:chExt cx="3017520" cy="1554481"/>
          </a:xfrm>
        </p:grpSpPr>
        <p:sp>
          <p:nvSpPr>
            <p:cNvPr id="22" name="Rounded Rectangle 21"/>
            <p:cNvSpPr/>
            <p:nvPr/>
          </p:nvSpPr>
          <p:spPr>
            <a:xfrm>
              <a:off x="8716712" y="4533039"/>
              <a:ext cx="3017520" cy="1554481"/>
            </a:xfrm>
            <a:prstGeom prst="roundRect">
              <a:avLst/>
            </a:prstGeom>
            <a:solidFill>
              <a:srgbClr val="B4009E">
                <a:alpha val="20000"/>
              </a:srgbClr>
            </a:solidFill>
            <a:ln w="19050">
              <a:solidFill>
                <a:srgbClr val="B4009E"/>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a:lnSpc>
                  <a:spcPct val="90000"/>
                </a:lnSpc>
                <a:spcBef>
                  <a:spcPts val="612"/>
                </a:spcBef>
              </a:pPr>
              <a:r>
                <a:rPr lang="en-US" sz="1632" dirty="0">
                  <a:solidFill>
                    <a:srgbClr val="B4009E"/>
                  </a:solidFill>
                </a:rPr>
                <a:t>Other Mobile Platforms</a:t>
              </a:r>
            </a:p>
          </p:txBody>
        </p:sp>
        <p:sp>
          <p:nvSpPr>
            <p:cNvPr id="30" name="Rectangle 29"/>
            <p:cNvSpPr/>
            <p:nvPr/>
          </p:nvSpPr>
          <p:spPr>
            <a:xfrm>
              <a:off x="8875992" y="5058269"/>
              <a:ext cx="2743200" cy="365760"/>
            </a:xfrm>
            <a:prstGeom prst="rect">
              <a:avLst/>
            </a:prstGeom>
            <a:solidFill>
              <a:srgbClr val="B400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‘Project A’ </a:t>
              </a:r>
              <a:r>
                <a:rPr lang="en-US" sz="1224" dirty="0">
                  <a:latin typeface="+mj-lt"/>
                </a:rPr>
                <a:t>(Java/C++)</a:t>
              </a:r>
            </a:p>
          </p:txBody>
        </p:sp>
        <p:sp>
          <p:nvSpPr>
            <p:cNvPr id="31" name="Rectangle 30"/>
            <p:cNvSpPr/>
            <p:nvPr/>
          </p:nvSpPr>
          <p:spPr>
            <a:xfrm>
              <a:off x="8875992" y="5522025"/>
              <a:ext cx="2743200" cy="365760"/>
            </a:xfrm>
            <a:prstGeom prst="rect">
              <a:avLst/>
            </a:prstGeom>
            <a:solidFill>
              <a:srgbClr val="B400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‘Project I’ </a:t>
              </a:r>
              <a:r>
                <a:rPr lang="en-US" sz="1224" dirty="0">
                  <a:latin typeface="+mj-lt"/>
                </a:rPr>
                <a:t>(Objective C/C++)</a:t>
              </a:r>
            </a:p>
          </p:txBody>
        </p:sp>
      </p:grpSp>
      <p:grpSp>
        <p:nvGrpSpPr>
          <p:cNvPr id="53" name="Windows"/>
          <p:cNvGrpSpPr/>
          <p:nvPr/>
        </p:nvGrpSpPr>
        <p:grpSpPr>
          <a:xfrm>
            <a:off x="455558" y="1559863"/>
            <a:ext cx="3077591" cy="2051727"/>
            <a:chOff x="445801" y="1529418"/>
            <a:chExt cx="3017520" cy="2011681"/>
          </a:xfrm>
        </p:grpSpPr>
        <p:sp>
          <p:nvSpPr>
            <p:cNvPr id="19" name="Rounded Rectangle 18"/>
            <p:cNvSpPr/>
            <p:nvPr/>
          </p:nvSpPr>
          <p:spPr>
            <a:xfrm>
              <a:off x="445801" y="1529418"/>
              <a:ext cx="3017520" cy="2011681"/>
            </a:xfrm>
            <a:prstGeom prst="roundRect">
              <a:avLst/>
            </a:prstGeom>
            <a:solidFill>
              <a:srgbClr val="00BCF2">
                <a:alpha val="20000"/>
              </a:srgbClr>
            </a:solidFill>
            <a:ln w="19050">
              <a:solidFill>
                <a:srgbClr val="00BCF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a:lnSpc>
                  <a:spcPct val="90000"/>
                </a:lnSpc>
                <a:spcBef>
                  <a:spcPts val="612"/>
                </a:spcBef>
              </a:pPr>
              <a:r>
                <a:rPr lang="en-US" sz="1632" dirty="0">
                  <a:solidFill>
                    <a:schemeClr val="accent1"/>
                  </a:solidFill>
                </a:rPr>
                <a:t>Windows Platform</a:t>
              </a:r>
            </a:p>
          </p:txBody>
        </p:sp>
        <p:sp>
          <p:nvSpPr>
            <p:cNvPr id="23" name="Rectangle 22"/>
            <p:cNvSpPr/>
            <p:nvPr/>
          </p:nvSpPr>
          <p:spPr>
            <a:xfrm>
              <a:off x="586233" y="2025098"/>
              <a:ext cx="2743200" cy="36576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Universal Windows 8 Apps</a:t>
              </a:r>
              <a:r>
                <a:rPr lang="en-US" sz="816" dirty="0">
                  <a:latin typeface="+mj-lt"/>
                </a:rPr>
                <a:t> (C++/C#/JS)</a:t>
              </a:r>
            </a:p>
          </p:txBody>
        </p:sp>
        <p:sp>
          <p:nvSpPr>
            <p:cNvPr id="25" name="Rectangle 24"/>
            <p:cNvSpPr/>
            <p:nvPr/>
          </p:nvSpPr>
          <p:spPr>
            <a:xfrm>
              <a:off x="586233" y="2488863"/>
              <a:ext cx="2743200" cy="36576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Universal Windows 10 Apps</a:t>
              </a:r>
              <a:r>
                <a:rPr lang="en-US" sz="816" dirty="0">
                  <a:latin typeface="+mj-lt"/>
                </a:rPr>
                <a:t>  (C++/C#/JS)</a:t>
              </a:r>
              <a:endParaRPr lang="en-US" sz="1224" dirty="0">
                <a:latin typeface="+mj-lt"/>
              </a:endParaRPr>
            </a:p>
          </p:txBody>
        </p:sp>
        <p:sp>
          <p:nvSpPr>
            <p:cNvPr id="50" name="Rectangle 49"/>
            <p:cNvSpPr/>
            <p:nvPr/>
          </p:nvSpPr>
          <p:spPr>
            <a:xfrm>
              <a:off x="582961" y="2950022"/>
              <a:ext cx="2743200" cy="36576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‘Project C’ (Classic Applications)</a:t>
              </a:r>
            </a:p>
          </p:txBody>
        </p:sp>
      </p:grpSp>
      <p:grpSp>
        <p:nvGrpSpPr>
          <p:cNvPr id="54" name="Web"/>
          <p:cNvGrpSpPr/>
          <p:nvPr/>
        </p:nvGrpSpPr>
        <p:grpSpPr>
          <a:xfrm>
            <a:off x="9083406" y="1559864"/>
            <a:ext cx="3077591" cy="2051727"/>
            <a:chOff x="8905240" y="1529420"/>
            <a:chExt cx="3017519" cy="2011682"/>
          </a:xfrm>
        </p:grpSpPr>
        <p:sp>
          <p:nvSpPr>
            <p:cNvPr id="21" name="Rounded Rectangle 20"/>
            <p:cNvSpPr/>
            <p:nvPr/>
          </p:nvSpPr>
          <p:spPr>
            <a:xfrm>
              <a:off x="8905240" y="1529420"/>
              <a:ext cx="3017519" cy="2011682"/>
            </a:xfrm>
            <a:prstGeom prst="roundRect">
              <a:avLst/>
            </a:prstGeom>
            <a:solidFill>
              <a:srgbClr val="D83B01">
                <a:alpha val="20000"/>
              </a:srgbClr>
            </a:solidFill>
            <a:ln w="19050">
              <a:solidFill>
                <a:srgbClr val="D83B0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a:lnSpc>
                  <a:spcPct val="90000"/>
                </a:lnSpc>
                <a:spcBef>
                  <a:spcPts val="612"/>
                </a:spcBef>
              </a:pPr>
              <a:r>
                <a:rPr lang="en-US" sz="1632" dirty="0">
                  <a:solidFill>
                    <a:srgbClr val="D83B01"/>
                  </a:solidFill>
                </a:rPr>
                <a:t>Web Platform</a:t>
              </a:r>
            </a:p>
          </p:txBody>
        </p:sp>
        <p:sp>
          <p:nvSpPr>
            <p:cNvPr id="28" name="Rectangle 27"/>
            <p:cNvSpPr/>
            <p:nvPr/>
          </p:nvSpPr>
          <p:spPr>
            <a:xfrm>
              <a:off x="9052624" y="2025096"/>
              <a:ext cx="2743200" cy="36576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‘Project Spartan’ Rendering Engine</a:t>
              </a:r>
            </a:p>
          </p:txBody>
        </p:sp>
        <p:sp>
          <p:nvSpPr>
            <p:cNvPr id="29" name="Rectangle 28"/>
            <p:cNvSpPr/>
            <p:nvPr/>
          </p:nvSpPr>
          <p:spPr>
            <a:xfrm>
              <a:off x="9052625" y="2488861"/>
              <a:ext cx="2743200" cy="36576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Cordova Tooling</a:t>
              </a:r>
              <a:r>
                <a:rPr lang="en-US" sz="1224" dirty="0">
                  <a:latin typeface="+mj-lt"/>
                </a:rPr>
                <a:t> (HTML/JS)</a:t>
              </a:r>
            </a:p>
          </p:txBody>
        </p:sp>
        <p:sp>
          <p:nvSpPr>
            <p:cNvPr id="51" name="Rectangle 50"/>
            <p:cNvSpPr/>
            <p:nvPr/>
          </p:nvSpPr>
          <p:spPr>
            <a:xfrm>
              <a:off x="9042402" y="2950022"/>
              <a:ext cx="2743200" cy="36576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nSpc>
                  <a:spcPct val="90000"/>
                </a:lnSpc>
                <a:spcBef>
                  <a:spcPts val="612"/>
                </a:spcBef>
              </a:pPr>
              <a:r>
                <a:rPr lang="en-US" sz="1224" dirty="0">
                  <a:latin typeface="Segoe Pro Semibold" panose="020B0702040504020203" pitchFamily="34" charset="0"/>
                </a:rPr>
                <a:t>‘Project W’ (Web Apps – </a:t>
              </a:r>
              <a:r>
                <a:rPr lang="en-US" sz="1224" dirty="0">
                  <a:latin typeface="+mj-lt"/>
                </a:rPr>
                <a:t>HTML/JS</a:t>
              </a:r>
              <a:r>
                <a:rPr lang="en-US" sz="1224" dirty="0">
                  <a:latin typeface="Segoe Pro Semibold" panose="020B0702040504020203" pitchFamily="34" charset="0"/>
                </a:rPr>
                <a:t>)</a:t>
              </a:r>
            </a:p>
          </p:txBody>
        </p:sp>
      </p:grpSp>
      <p:sp>
        <p:nvSpPr>
          <p:cNvPr id="40" name="Oval 39"/>
          <p:cNvSpPr/>
          <p:nvPr/>
        </p:nvSpPr>
        <p:spPr>
          <a:xfrm>
            <a:off x="4303361" y="2089869"/>
            <a:ext cx="4010194" cy="4010194"/>
          </a:xfrm>
          <a:prstGeom prst="ellipse">
            <a:avLst/>
          </a:prstGeom>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spcBef>
                <a:spcPts val="612"/>
              </a:spcBef>
            </a:pPr>
            <a:endParaRPr lang="en-US" sz="2448" dirty="0">
              <a:ln w="38100">
                <a:noFill/>
              </a:ln>
            </a:endParaRPr>
          </a:p>
          <a:p>
            <a:pPr algn="ctr">
              <a:lnSpc>
                <a:spcPct val="90000"/>
              </a:lnSpc>
              <a:spcBef>
                <a:spcPts val="612"/>
              </a:spcBef>
            </a:pPr>
            <a:endParaRPr lang="en-US" sz="2448" dirty="0">
              <a:ln w="38100">
                <a:noFill/>
              </a:ln>
            </a:endParaRPr>
          </a:p>
          <a:p>
            <a:pPr algn="ctr">
              <a:lnSpc>
                <a:spcPct val="90000"/>
              </a:lnSpc>
              <a:spcBef>
                <a:spcPts val="612"/>
              </a:spcBef>
            </a:pPr>
            <a:r>
              <a:rPr lang="en-US" sz="2448" dirty="0">
                <a:ln w="38100">
                  <a:noFill/>
                </a:ln>
              </a:rPr>
              <a:t>Universal Windows Platform</a:t>
            </a:r>
          </a:p>
        </p:txBody>
      </p:sp>
      <p:grpSp>
        <p:nvGrpSpPr>
          <p:cNvPr id="42" name="UWP with Device Families"/>
          <p:cNvGrpSpPr/>
          <p:nvPr/>
        </p:nvGrpSpPr>
        <p:grpSpPr>
          <a:xfrm>
            <a:off x="3475099" y="1622454"/>
            <a:ext cx="5758623" cy="4734453"/>
            <a:chOff x="3476817" y="1632154"/>
            <a:chExt cx="5646221" cy="4642042"/>
          </a:xfrm>
        </p:grpSpPr>
        <p:grpSp>
          <p:nvGrpSpPr>
            <p:cNvPr id="18" name="Group 17"/>
            <p:cNvGrpSpPr/>
            <p:nvPr/>
          </p:nvGrpSpPr>
          <p:grpSpPr>
            <a:xfrm>
              <a:off x="3476817" y="1632154"/>
              <a:ext cx="5646221" cy="4642042"/>
              <a:chOff x="3111336" y="1235347"/>
              <a:chExt cx="5646221" cy="4642042"/>
            </a:xfrm>
          </p:grpSpPr>
          <p:graphicFrame>
            <p:nvGraphicFramePr>
              <p:cNvPr id="7" name="Diagram 6"/>
              <p:cNvGraphicFramePr/>
              <p:nvPr>
                <p:extLst/>
              </p:nvPr>
            </p:nvGraphicFramePr>
            <p:xfrm>
              <a:off x="3111336" y="1235347"/>
              <a:ext cx="5646221" cy="4642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27"/>
              <p:cNvSpPr txBox="1"/>
              <p:nvPr/>
            </p:nvSpPr>
            <p:spPr>
              <a:xfrm rot="1705757">
                <a:off x="5728465" y="2111036"/>
                <a:ext cx="1980245"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Desktop</a:t>
                </a:r>
              </a:p>
            </p:txBody>
          </p:sp>
          <p:sp>
            <p:nvSpPr>
              <p:cNvPr id="11" name="TextBox 28"/>
              <p:cNvSpPr txBox="1"/>
              <p:nvPr/>
            </p:nvSpPr>
            <p:spPr>
              <a:xfrm rot="19603187">
                <a:off x="4229284" y="2144199"/>
                <a:ext cx="1621508"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Mobile</a:t>
                </a:r>
              </a:p>
            </p:txBody>
          </p:sp>
          <p:sp>
            <p:nvSpPr>
              <p:cNvPr id="12" name="TextBox 29"/>
              <p:cNvSpPr txBox="1"/>
              <p:nvPr/>
            </p:nvSpPr>
            <p:spPr>
              <a:xfrm>
                <a:off x="7103658" y="3551923"/>
                <a:ext cx="930032"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Xbox</a:t>
                </a:r>
              </a:p>
            </p:txBody>
          </p:sp>
          <p:sp>
            <p:nvSpPr>
              <p:cNvPr id="13" name="TextBox 30"/>
              <p:cNvSpPr txBox="1"/>
              <p:nvPr/>
            </p:nvSpPr>
            <p:spPr>
              <a:xfrm>
                <a:off x="3791115" y="3555492"/>
                <a:ext cx="930032"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IoT</a:t>
                </a:r>
              </a:p>
            </p:txBody>
          </p:sp>
          <p:sp>
            <p:nvSpPr>
              <p:cNvPr id="14" name="TextBox 31"/>
              <p:cNvSpPr txBox="1"/>
              <p:nvPr/>
            </p:nvSpPr>
            <p:spPr>
              <a:xfrm rot="1818755">
                <a:off x="4115526" y="4881105"/>
                <a:ext cx="1951439"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Holographic</a:t>
                </a:r>
              </a:p>
            </p:txBody>
          </p:sp>
          <p:sp>
            <p:nvSpPr>
              <p:cNvPr id="15" name="TextBox 32"/>
              <p:cNvSpPr txBox="1"/>
              <p:nvPr/>
            </p:nvSpPr>
            <p:spPr>
              <a:xfrm rot="19849316">
                <a:off x="5864330" y="4925074"/>
                <a:ext cx="1677461" cy="3120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28" dirty="0">
                    <a:solidFill>
                      <a:schemeClr val="bg1"/>
                    </a:solidFill>
                    <a:latin typeface="Segoe UI" panose="020B0502040204020203" pitchFamily="34" charset="0"/>
                    <a:cs typeface="Segoe UI" panose="020B0502040204020203" pitchFamily="34" charset="0"/>
                  </a:rPr>
                  <a:t>Surface Hub</a:t>
                </a:r>
              </a:p>
            </p:txBody>
          </p:sp>
        </p:grpSp>
        <p:grpSp>
          <p:nvGrpSpPr>
            <p:cNvPr id="17" name="Group 16"/>
            <p:cNvGrpSpPr/>
            <p:nvPr/>
          </p:nvGrpSpPr>
          <p:grpSpPr>
            <a:xfrm>
              <a:off x="4913729" y="2712495"/>
              <a:ext cx="2743200" cy="2743200"/>
              <a:chOff x="4548248" y="2315688"/>
              <a:chExt cx="2743200" cy="2743200"/>
            </a:xfrm>
          </p:grpSpPr>
          <p:sp>
            <p:nvSpPr>
              <p:cNvPr id="8" name="Oval 7"/>
              <p:cNvSpPr/>
              <p:nvPr/>
            </p:nvSpPr>
            <p:spPr>
              <a:xfrm>
                <a:off x="4548248" y="2315688"/>
                <a:ext cx="2743200" cy="27432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spcBef>
                    <a:spcPts val="612"/>
                  </a:spcBef>
                </a:pPr>
                <a:endParaRPr lang="en-US" sz="2040" dirty="0">
                  <a:ln w="38100">
                    <a:noFill/>
                  </a:ln>
                </a:endParaRPr>
              </a:p>
            </p:txBody>
          </p:sp>
          <p:sp>
            <p:nvSpPr>
              <p:cNvPr id="9" name="TextBox 8"/>
              <p:cNvSpPr txBox="1"/>
              <p:nvPr/>
            </p:nvSpPr>
            <p:spPr>
              <a:xfrm>
                <a:off x="4548248" y="3308780"/>
                <a:ext cx="2743200" cy="786626"/>
              </a:xfrm>
              <a:prstGeom prst="rect">
                <a:avLst/>
              </a:prstGeom>
              <a:noFill/>
            </p:spPr>
            <p:txBody>
              <a:bodyPr wrap="square" lIns="139891" tIns="111912" rIns="139891" bIns="111912" rtlCol="0" anchor="ctr">
                <a:spAutoFit/>
              </a:bodyPr>
              <a:lstStyle/>
              <a:p>
                <a:pPr algn="ctr">
                  <a:lnSpc>
                    <a:spcPct val="90000"/>
                  </a:lnSpc>
                  <a:spcBef>
                    <a:spcPts val="612"/>
                  </a:spcBef>
                  <a:spcAft>
                    <a:spcPts val="1224"/>
                  </a:spcAft>
                </a:pPr>
                <a:r>
                  <a:rPr lang="en-US" sz="2040" dirty="0">
                    <a:solidFill>
                      <a:schemeClr val="bg1"/>
                    </a:solidFill>
                    <a:latin typeface="Segoe Pro Semibold" panose="020B0702040504020203" pitchFamily="34" charset="0"/>
                  </a:rPr>
                  <a:t>Universal </a:t>
                </a:r>
                <a:br>
                  <a:rPr lang="en-US" sz="2040" dirty="0">
                    <a:solidFill>
                      <a:schemeClr val="bg1"/>
                    </a:solidFill>
                    <a:latin typeface="Segoe Pro Semibold" panose="020B0702040504020203" pitchFamily="34" charset="0"/>
                  </a:rPr>
                </a:br>
                <a:r>
                  <a:rPr lang="en-US" sz="2040" dirty="0">
                    <a:solidFill>
                      <a:schemeClr val="bg1"/>
                    </a:solidFill>
                    <a:latin typeface="Segoe Pro Semibold" panose="020B0702040504020203" pitchFamily="34" charset="0"/>
                  </a:rPr>
                  <a:t>Windows Platform</a:t>
                </a:r>
              </a:p>
            </p:txBody>
          </p:sp>
        </p:grpSp>
      </p:grpSp>
      <p:pic>
        <p:nvPicPr>
          <p:cNvPr id="58" name="Picture 57"/>
          <p:cNvPicPr>
            <a:picLocks noChangeAspect="1"/>
          </p:cNvPicPr>
          <p:nvPr/>
        </p:nvPicPr>
        <p:blipFill>
          <a:blip r:embed="rId8">
            <a:duotone>
              <a:schemeClr val="bg2">
                <a:shade val="45000"/>
                <a:satMod val="135000"/>
              </a:schemeClr>
              <a:prstClr val="white"/>
            </a:duotone>
          </a:blip>
          <a:stretch>
            <a:fillRect/>
          </a:stretch>
        </p:blipFill>
        <p:spPr>
          <a:xfrm>
            <a:off x="3034841" y="3103265"/>
            <a:ext cx="402760" cy="166000"/>
          </a:xfrm>
          <a:prstGeom prst="rect">
            <a:avLst/>
          </a:prstGeom>
        </p:spPr>
      </p:pic>
      <p:pic>
        <p:nvPicPr>
          <p:cNvPr id="59" name="Picture 58"/>
          <p:cNvPicPr>
            <a:picLocks noChangeAspect="1"/>
          </p:cNvPicPr>
          <p:nvPr/>
        </p:nvPicPr>
        <p:blipFill>
          <a:blip r:embed="rId8">
            <a:duotone>
              <a:schemeClr val="bg2">
                <a:shade val="45000"/>
                <a:satMod val="135000"/>
              </a:schemeClr>
              <a:prstClr val="white"/>
            </a:duotone>
          </a:blip>
          <a:stretch>
            <a:fillRect/>
          </a:stretch>
        </p:blipFill>
        <p:spPr>
          <a:xfrm>
            <a:off x="11688290" y="3112269"/>
            <a:ext cx="402760" cy="166000"/>
          </a:xfrm>
          <a:prstGeom prst="rect">
            <a:avLst/>
          </a:prstGeom>
        </p:spPr>
      </p:pic>
      <p:pic>
        <p:nvPicPr>
          <p:cNvPr id="60" name="Picture 59"/>
          <p:cNvPicPr>
            <a:picLocks noChangeAspect="1"/>
          </p:cNvPicPr>
          <p:nvPr/>
        </p:nvPicPr>
        <p:blipFill>
          <a:blip r:embed="rId8">
            <a:duotone>
              <a:schemeClr val="bg2">
                <a:shade val="45000"/>
                <a:satMod val="135000"/>
              </a:schemeClr>
              <a:prstClr val="white"/>
            </a:duotone>
          </a:blip>
          <a:stretch>
            <a:fillRect/>
          </a:stretch>
        </p:blipFill>
        <p:spPr>
          <a:xfrm>
            <a:off x="11502340" y="5452657"/>
            <a:ext cx="402760" cy="166000"/>
          </a:xfrm>
          <a:prstGeom prst="rect">
            <a:avLst/>
          </a:prstGeom>
        </p:spPr>
      </p:pic>
      <p:pic>
        <p:nvPicPr>
          <p:cNvPr id="61" name="Picture 60"/>
          <p:cNvPicPr>
            <a:picLocks noChangeAspect="1"/>
          </p:cNvPicPr>
          <p:nvPr/>
        </p:nvPicPr>
        <p:blipFill>
          <a:blip r:embed="rId8">
            <a:duotone>
              <a:schemeClr val="bg2">
                <a:shade val="45000"/>
                <a:satMod val="135000"/>
              </a:schemeClr>
              <a:prstClr val="white"/>
            </a:duotone>
          </a:blip>
          <a:stretch>
            <a:fillRect/>
          </a:stretch>
        </p:blipFill>
        <p:spPr>
          <a:xfrm>
            <a:off x="11495862" y="5907312"/>
            <a:ext cx="402760" cy="166000"/>
          </a:xfrm>
          <a:prstGeom prst="rect">
            <a:avLst/>
          </a:prstGeom>
        </p:spPr>
      </p:pic>
    </p:spTree>
    <p:extLst>
      <p:ext uri="{BB962C8B-B14F-4D97-AF65-F5344CB8AC3E}">
        <p14:creationId xmlns:p14="http://schemas.microsoft.com/office/powerpoint/2010/main" val="88126730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0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assets.cougar.nineentertainmentco.com.au/assets/TechLife/2012/06/06/1569/ivybridge_630x349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208" y="2836021"/>
            <a:ext cx="600075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edia.bestofmicro.com/intel-cpu-history,J-T-15234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144462"/>
            <a:ext cx="1905226"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a:endCxn id="14" idx="0"/>
          </p:cNvCxnSpPr>
          <p:nvPr/>
        </p:nvCxnSpPr>
        <p:spPr>
          <a:xfrm>
            <a:off x="3551484" y="2201862"/>
            <a:ext cx="2269925" cy="1942336"/>
          </a:xfrm>
          <a:prstGeom prst="line">
            <a:avLst/>
          </a:prstGeom>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1646236" y="2201862"/>
            <a:ext cx="4114800" cy="1929916"/>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3551124" y="144462"/>
            <a:ext cx="2330614" cy="3999736"/>
          </a:xfrm>
          <a:prstGeom prst="line">
            <a:avLst/>
          </a:prstGeom>
        </p:spPr>
        <p:style>
          <a:lnRef idx="1">
            <a:schemeClr val="accent3"/>
          </a:lnRef>
          <a:fillRef idx="0">
            <a:schemeClr val="accent3"/>
          </a:fillRef>
          <a:effectRef idx="0">
            <a:schemeClr val="accent3"/>
          </a:effectRef>
          <a:fontRef idx="minor">
            <a:schemeClr val="tx1"/>
          </a:fontRef>
        </p:style>
      </p:cxnSp>
      <p:sp>
        <p:nvSpPr>
          <p:cNvPr id="14" name="Rectangle 13"/>
          <p:cNvSpPr/>
          <p:nvPr/>
        </p:nvSpPr>
        <p:spPr bwMode="auto">
          <a:xfrm>
            <a:off x="5761044" y="4144216"/>
            <a:ext cx="120701" cy="664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279" tIns="91279" rIns="34235" bIns="34235" rtlCol="0" anchor="t" anchorCtr="0"/>
          <a:lstStyle/>
          <a:p>
            <a:pPr algn="ctr" defTabSz="930761"/>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33" name="Title 2"/>
          <p:cNvSpPr txBox="1">
            <a:spLocks/>
          </p:cNvSpPr>
          <p:nvPr/>
        </p:nvSpPr>
        <p:spPr>
          <a:xfrm>
            <a:off x="-17153" y="362772"/>
            <a:ext cx="11506200" cy="914400"/>
          </a:xfrm>
          <a:prstGeom prst="rect">
            <a:avLst/>
          </a:prstGeom>
        </p:spPr>
        <p:txBody>
          <a:bodyPr lIns="91279" tIns="45638" rIns="91279" bIns="45638"/>
          <a:lst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a:lstStyle>
          <a:p>
            <a:pPr algn="r"/>
            <a:r>
              <a:rPr lang="en-US" dirty="0" smtClean="0">
                <a:gradFill>
                  <a:gsLst>
                    <a:gs pos="0">
                      <a:srgbClr val="FFFFFF"/>
                    </a:gs>
                    <a:gs pos="100000">
                      <a:srgbClr val="FFFFFF"/>
                    </a:gs>
                  </a:gsLst>
                  <a:lin ang="5400000" scaled="0"/>
                </a:gradFill>
              </a:rPr>
              <a:t>Ivy Bridge </a:t>
            </a:r>
            <a:endParaRPr lang="en-US" dirty="0">
              <a:gradFill>
                <a:gsLst>
                  <a:gs pos="0">
                    <a:srgbClr val="FFFFFF"/>
                  </a:gs>
                  <a:gs pos="100000">
                    <a:srgbClr val="FFFFFF"/>
                  </a:gs>
                </a:gsLst>
                <a:lin ang="5400000" scaled="0"/>
              </a:gradFill>
            </a:endParaRPr>
          </a:p>
        </p:txBody>
      </p:sp>
      <p:sp>
        <p:nvSpPr>
          <p:cNvPr id="2" name="TextBox 1"/>
          <p:cNvSpPr txBox="1"/>
          <p:nvPr/>
        </p:nvSpPr>
        <p:spPr>
          <a:xfrm>
            <a:off x="1265242" y="5478469"/>
            <a:ext cx="3124199" cy="1200250"/>
          </a:xfrm>
          <a:prstGeom prst="rect">
            <a:avLst/>
          </a:prstGeom>
          <a:noFill/>
        </p:spPr>
        <p:txBody>
          <a:bodyPr wrap="square" lIns="91317" tIns="45661" rIns="91317" bIns="45661" rtlCol="0">
            <a:spAutoFit/>
          </a:bodyPr>
          <a:lstStyle/>
          <a:p>
            <a:pPr defTabSz="930860"/>
            <a:r>
              <a:rPr lang="en-US" sz="3600" dirty="0">
                <a:gradFill>
                  <a:gsLst>
                    <a:gs pos="0">
                      <a:srgbClr val="FFFFFF"/>
                    </a:gs>
                    <a:gs pos="100000">
                      <a:srgbClr val="FFFFFF"/>
                    </a:gs>
                  </a:gsLst>
                  <a:lin ang="5400000" scaled="0"/>
                </a:gradFill>
              </a:rPr>
              <a:t>1.4 Billion Transistors</a:t>
            </a:r>
          </a:p>
        </p:txBody>
      </p:sp>
      <p:sp>
        <p:nvSpPr>
          <p:cNvPr id="6" name="Up Arrow 5"/>
          <p:cNvSpPr/>
          <p:nvPr/>
        </p:nvSpPr>
        <p:spPr bwMode="auto">
          <a:xfrm>
            <a:off x="5326094" y="4216196"/>
            <a:ext cx="990601" cy="1361328"/>
          </a:xfrm>
          <a:prstGeom prst="upArrow">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317" tIns="91317" rIns="34250" bIns="34250" rtlCol="0" anchor="t" anchorCtr="0"/>
          <a:lstStyle/>
          <a:p>
            <a:pPr algn="ctr" defTabSz="93115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215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endParaRPr lang="en-US" dirty="0"/>
          </a:p>
        </p:txBody>
      </p:sp>
      <p:sp>
        <p:nvSpPr>
          <p:cNvPr id="3" name="Text Placeholder 2"/>
          <p:cNvSpPr>
            <a:spLocks noGrp="1"/>
          </p:cNvSpPr>
          <p:nvPr>
            <p:ph type="body" sz="quarter" idx="10"/>
          </p:nvPr>
        </p:nvSpPr>
        <p:spPr/>
        <p:txBody>
          <a:bodyPr/>
          <a:lstStyle/>
          <a:p>
            <a:endParaRPr lang="en-US" dirty="0" smtClean="0"/>
          </a:p>
          <a:p>
            <a:r>
              <a:rPr lang="en-US" dirty="0" smtClean="0"/>
              <a:t>	Security</a:t>
            </a:r>
          </a:p>
          <a:p>
            <a:r>
              <a:rPr lang="en-US" dirty="0" smtClean="0"/>
              <a:t>	Asynchronous C++ programming model</a:t>
            </a:r>
          </a:p>
          <a:p>
            <a:r>
              <a:rPr lang="en-US" dirty="0" smtClean="0"/>
              <a:t>	Auto vectorization</a:t>
            </a:r>
          </a:p>
          <a:p>
            <a:r>
              <a:rPr lang="en-US" dirty="0" smtClean="0"/>
              <a:t>	Incremental Whole Program </a:t>
            </a:r>
          </a:p>
          <a:p>
            <a:r>
              <a:rPr lang="en-US" dirty="0" smtClean="0"/>
              <a:t>	Build time – for the developer</a:t>
            </a:r>
          </a:p>
          <a:p>
            <a:pPr marL="570614" indent="-570614">
              <a:buFont typeface="Arial" pitchFamily="34" charset="0"/>
              <a:buChar char="•"/>
            </a:pPr>
            <a:endParaRPr lang="en-US" dirty="0"/>
          </a:p>
        </p:txBody>
      </p:sp>
    </p:spTree>
    <p:extLst>
      <p:ext uri="{BB962C8B-B14F-4D97-AF65-F5344CB8AC3E}">
        <p14:creationId xmlns:p14="http://schemas.microsoft.com/office/powerpoint/2010/main" val="280301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50027"/>
            <a:ext cx="11400103" cy="621530"/>
          </a:xfrm>
        </p:spPr>
        <p:txBody>
          <a:bodyPr>
            <a:normAutofit fontScale="90000"/>
          </a:bodyPr>
          <a:lstStyle/>
          <a:p>
            <a:r>
              <a:rPr lang="en-US" dirty="0" smtClean="0"/>
              <a:t>IE Aurora Hack – Google </a:t>
            </a:r>
            <a:br>
              <a:rPr lang="en-US" dirty="0" smtClean="0"/>
            </a:br>
            <a:r>
              <a:rPr lang="en-US" sz="4400" dirty="0" smtClean="0"/>
              <a:t>Dangling pointer vulnerability</a:t>
            </a:r>
            <a:endParaRPr lang="en-US" sz="4400" dirty="0"/>
          </a:p>
        </p:txBody>
      </p:sp>
      <p:sp>
        <p:nvSpPr>
          <p:cNvPr id="7" name="Rectangle 6"/>
          <p:cNvSpPr/>
          <p:nvPr/>
        </p:nvSpPr>
        <p:spPr>
          <a:xfrm>
            <a:off x="1217741" y="2028434"/>
            <a:ext cx="9845543" cy="4443948"/>
          </a:xfrm>
          <a:prstGeom prst="rect">
            <a:avLst/>
          </a:prstGeom>
        </p:spPr>
        <p:style>
          <a:lnRef idx="1">
            <a:schemeClr val="accent1"/>
          </a:lnRef>
          <a:fillRef idx="2">
            <a:schemeClr val="accent1"/>
          </a:fillRef>
          <a:effectRef idx="1">
            <a:schemeClr val="accent1"/>
          </a:effectRef>
          <a:fontRef idx="minor">
            <a:schemeClr val="dk1"/>
          </a:fontRef>
        </p:style>
        <p:txBody>
          <a:bodyPr wrap="square" lIns="110993" tIns="55498" rIns="110993" bIns="55498">
            <a:spAutoFit/>
          </a:bodyPr>
          <a:lstStyle/>
          <a:p>
            <a:pPr defTabSz="930860"/>
            <a:r>
              <a:rPr lang="en-US" sz="1700" dirty="0">
                <a:solidFill>
                  <a:prstClr val="black"/>
                </a:solidFill>
                <a:latin typeface="Consolas"/>
              </a:rPr>
              <a:t>&lt;html&gt;&lt;head&gt;&lt;script&gt;</a:t>
            </a:r>
          </a:p>
          <a:p>
            <a:pPr defTabSz="930860"/>
            <a:r>
              <a:rPr lang="en-US" sz="1700" dirty="0" err="1">
                <a:solidFill>
                  <a:srgbClr val="0000FF"/>
                </a:solidFill>
                <a:latin typeface="Consolas"/>
              </a:rPr>
              <a:t>var</a:t>
            </a:r>
            <a:r>
              <a:rPr lang="en-US" sz="1700" dirty="0">
                <a:solidFill>
                  <a:prstClr val="black"/>
                </a:solidFill>
                <a:latin typeface="Consolas"/>
              </a:rPr>
              <a:t> e1;</a:t>
            </a:r>
          </a:p>
          <a:p>
            <a:pPr defTabSz="930860"/>
            <a:r>
              <a:rPr lang="en-US" sz="1700" dirty="0">
                <a:solidFill>
                  <a:srgbClr val="0000FF"/>
                </a:solidFill>
                <a:latin typeface="Consolas"/>
              </a:rPr>
              <a:t>function</a:t>
            </a:r>
            <a:r>
              <a:rPr lang="en-US" sz="1700" dirty="0">
                <a:solidFill>
                  <a:prstClr val="black"/>
                </a:solidFill>
                <a:latin typeface="Consolas"/>
              </a:rPr>
              <a:t> f1(</a:t>
            </a:r>
            <a:r>
              <a:rPr lang="en-US" sz="1700" dirty="0" err="1">
                <a:solidFill>
                  <a:prstClr val="black"/>
                </a:solidFill>
                <a:latin typeface="Consolas"/>
              </a:rPr>
              <a:t>evt</a:t>
            </a:r>
            <a:r>
              <a:rPr lang="en-US" sz="1700" dirty="0">
                <a:solidFill>
                  <a:prstClr val="black"/>
                </a:solidFill>
                <a:latin typeface="Consolas"/>
              </a:rPr>
              <a:t>){</a:t>
            </a:r>
          </a:p>
          <a:p>
            <a:pPr defTabSz="930860"/>
            <a:r>
              <a:rPr lang="en-US" sz="1700" dirty="0">
                <a:solidFill>
                  <a:prstClr val="black"/>
                </a:solidFill>
                <a:latin typeface="Consolas"/>
              </a:rPr>
              <a:t>    </a:t>
            </a:r>
            <a:r>
              <a:rPr lang="en-US" sz="1900" dirty="0">
                <a:solidFill>
                  <a:srgbClr val="FF0000"/>
                </a:solidFill>
                <a:latin typeface="Consolas"/>
              </a:rPr>
              <a:t>e1 = </a:t>
            </a:r>
            <a:r>
              <a:rPr lang="en-US" sz="1900" dirty="0" err="1">
                <a:solidFill>
                  <a:srgbClr val="FF0000"/>
                </a:solidFill>
                <a:latin typeface="Consolas"/>
              </a:rPr>
              <a:t>document.createEventObject</a:t>
            </a:r>
            <a:r>
              <a:rPr lang="en-US" sz="1900" dirty="0">
                <a:solidFill>
                  <a:srgbClr val="FF0000"/>
                </a:solidFill>
                <a:latin typeface="Consolas"/>
              </a:rPr>
              <a:t>(</a:t>
            </a:r>
            <a:r>
              <a:rPr lang="en-US" sz="1900" dirty="0" err="1">
                <a:solidFill>
                  <a:srgbClr val="FF0000"/>
                </a:solidFill>
                <a:latin typeface="Consolas"/>
              </a:rPr>
              <a:t>evt</a:t>
            </a:r>
            <a:r>
              <a:rPr lang="en-US" sz="1900" dirty="0">
                <a:solidFill>
                  <a:prstClr val="black"/>
                </a:solidFill>
                <a:latin typeface="Consolas"/>
              </a:rPr>
              <a:t>);</a:t>
            </a:r>
            <a:endParaRPr lang="en-US" sz="1700" dirty="0">
              <a:solidFill>
                <a:prstClr val="black"/>
              </a:solidFill>
              <a:latin typeface="Consolas"/>
            </a:endParaRPr>
          </a:p>
          <a:p>
            <a:pPr defTabSz="930860"/>
            <a:r>
              <a:rPr lang="en-US" sz="1700" dirty="0">
                <a:solidFill>
                  <a:prstClr val="black"/>
                </a:solidFill>
                <a:latin typeface="Consolas"/>
              </a:rPr>
              <a:t>    </a:t>
            </a:r>
            <a:r>
              <a:rPr lang="en-US" sz="1700" dirty="0" err="1">
                <a:solidFill>
                  <a:prstClr val="black"/>
                </a:solidFill>
                <a:latin typeface="Consolas"/>
              </a:rPr>
              <a:t>document.getElementById</a:t>
            </a:r>
            <a:r>
              <a:rPr lang="en-US" sz="1700" dirty="0">
                <a:solidFill>
                  <a:prstClr val="black"/>
                </a:solidFill>
                <a:latin typeface="Consolas"/>
              </a:rPr>
              <a:t>(</a:t>
            </a:r>
            <a:r>
              <a:rPr lang="en-US" sz="1700" dirty="0">
                <a:solidFill>
                  <a:srgbClr val="800000"/>
                </a:solidFill>
                <a:latin typeface="Consolas"/>
              </a:rPr>
              <a:t>"</a:t>
            </a:r>
            <a:r>
              <a:rPr lang="en-US" sz="1700" dirty="0" err="1">
                <a:solidFill>
                  <a:srgbClr val="800000"/>
                </a:solidFill>
                <a:latin typeface="Consolas"/>
              </a:rPr>
              <a:t>sp</a:t>
            </a:r>
            <a:r>
              <a:rPr lang="en-US" sz="1700" dirty="0">
                <a:solidFill>
                  <a:srgbClr val="800000"/>
                </a:solidFill>
                <a:latin typeface="Consolas"/>
              </a:rPr>
              <a:t>"</a:t>
            </a:r>
            <a:r>
              <a:rPr lang="en-US" sz="1700" dirty="0">
                <a:solidFill>
                  <a:prstClr val="black"/>
                </a:solidFill>
                <a:latin typeface="Consolas"/>
              </a:rPr>
              <a:t>).</a:t>
            </a:r>
            <a:r>
              <a:rPr lang="en-US" sz="1700" dirty="0" err="1">
                <a:solidFill>
                  <a:prstClr val="black"/>
                </a:solidFill>
                <a:latin typeface="Consolas"/>
              </a:rPr>
              <a:t>innerHTML</a:t>
            </a:r>
            <a:r>
              <a:rPr lang="en-US" sz="1700" dirty="0">
                <a:solidFill>
                  <a:prstClr val="black"/>
                </a:solidFill>
                <a:latin typeface="Consolas"/>
              </a:rPr>
              <a:t> = </a:t>
            </a:r>
            <a:r>
              <a:rPr lang="en-US" sz="1700" dirty="0">
                <a:solidFill>
                  <a:srgbClr val="800000"/>
                </a:solidFill>
                <a:latin typeface="Consolas"/>
              </a:rPr>
              <a:t>""</a:t>
            </a:r>
            <a:r>
              <a:rPr lang="en-US" sz="1700" dirty="0">
                <a:solidFill>
                  <a:prstClr val="black"/>
                </a:solidFill>
                <a:latin typeface="Consolas"/>
              </a:rPr>
              <a:t>;</a:t>
            </a:r>
          </a:p>
          <a:p>
            <a:pPr defTabSz="930860"/>
            <a:r>
              <a:rPr lang="en-US" sz="1700" dirty="0">
                <a:solidFill>
                  <a:prstClr val="black"/>
                </a:solidFill>
                <a:latin typeface="Consolas"/>
              </a:rPr>
              <a:t>    </a:t>
            </a:r>
            <a:r>
              <a:rPr lang="en-US" sz="1700" dirty="0" err="1">
                <a:solidFill>
                  <a:prstClr val="black"/>
                </a:solidFill>
                <a:latin typeface="Consolas"/>
              </a:rPr>
              <a:t>window.setInterval</a:t>
            </a:r>
            <a:r>
              <a:rPr lang="en-US" sz="1700" dirty="0">
                <a:solidFill>
                  <a:prstClr val="black"/>
                </a:solidFill>
                <a:latin typeface="Consolas"/>
              </a:rPr>
              <a:t>(f2, 50);</a:t>
            </a:r>
          </a:p>
          <a:p>
            <a:pPr defTabSz="930860"/>
            <a:r>
              <a:rPr lang="en-US" sz="1700" dirty="0">
                <a:solidFill>
                  <a:prstClr val="black"/>
                </a:solidFill>
                <a:latin typeface="Consolas"/>
              </a:rPr>
              <a:t>}</a:t>
            </a:r>
          </a:p>
          <a:p>
            <a:pPr defTabSz="930860"/>
            <a:r>
              <a:rPr lang="en-US" sz="1700" dirty="0">
                <a:solidFill>
                  <a:srgbClr val="0000FF"/>
                </a:solidFill>
                <a:latin typeface="Consolas"/>
              </a:rPr>
              <a:t>function</a:t>
            </a:r>
            <a:r>
              <a:rPr lang="en-US" sz="1700" dirty="0">
                <a:solidFill>
                  <a:prstClr val="black"/>
                </a:solidFill>
                <a:latin typeface="Consolas"/>
              </a:rPr>
              <a:t> f2(){</a:t>
            </a:r>
          </a:p>
          <a:p>
            <a:pPr defTabSz="930860"/>
            <a:r>
              <a:rPr lang="en-US" sz="1700" dirty="0">
                <a:solidFill>
                  <a:prstClr val="black"/>
                </a:solidFill>
                <a:latin typeface="Consolas"/>
              </a:rPr>
              <a:t>  </a:t>
            </a:r>
            <a:r>
              <a:rPr lang="en-US" sz="1700" dirty="0" err="1">
                <a:solidFill>
                  <a:srgbClr val="0000FF"/>
                </a:solidFill>
                <a:latin typeface="Consolas"/>
              </a:rPr>
              <a:t>var</a:t>
            </a:r>
            <a:r>
              <a:rPr lang="en-US" sz="1700" dirty="0">
                <a:solidFill>
                  <a:prstClr val="black"/>
                </a:solidFill>
                <a:latin typeface="Consolas"/>
              </a:rPr>
              <a:t> t = </a:t>
            </a:r>
            <a:r>
              <a:rPr lang="en-US" sz="1900" dirty="0">
                <a:solidFill>
                  <a:srgbClr val="FF0000"/>
                </a:solidFill>
                <a:latin typeface="Consolas"/>
              </a:rPr>
              <a:t>e1.srcElement;</a:t>
            </a:r>
            <a:endParaRPr lang="en-US" sz="1700" dirty="0">
              <a:solidFill>
                <a:srgbClr val="FF0000"/>
              </a:solidFill>
              <a:latin typeface="Consolas"/>
            </a:endParaRPr>
          </a:p>
          <a:p>
            <a:pPr defTabSz="930860"/>
            <a:r>
              <a:rPr lang="en-US" sz="1700" dirty="0">
                <a:solidFill>
                  <a:prstClr val="black"/>
                </a:solidFill>
                <a:latin typeface="Consolas"/>
              </a:rPr>
              <a:t>}</a:t>
            </a:r>
          </a:p>
          <a:p>
            <a:pPr defTabSz="930860"/>
            <a:r>
              <a:rPr lang="en-US" sz="1700" dirty="0">
                <a:solidFill>
                  <a:prstClr val="black"/>
                </a:solidFill>
                <a:latin typeface="Consolas"/>
              </a:rPr>
              <a:t>&lt;/script&gt;&lt;/head&gt;</a:t>
            </a:r>
          </a:p>
          <a:p>
            <a:pPr defTabSz="930860"/>
            <a:r>
              <a:rPr lang="en-US" sz="1700" dirty="0">
                <a:solidFill>
                  <a:prstClr val="black"/>
                </a:solidFill>
                <a:latin typeface="Consolas"/>
              </a:rPr>
              <a:t>&lt;body&gt;</a:t>
            </a:r>
          </a:p>
          <a:p>
            <a:pPr defTabSz="930860"/>
            <a:r>
              <a:rPr lang="en-US" sz="1700" dirty="0">
                <a:solidFill>
                  <a:prstClr val="black"/>
                </a:solidFill>
                <a:latin typeface="Consolas"/>
              </a:rPr>
              <a:t>&lt;span id="</a:t>
            </a:r>
            <a:r>
              <a:rPr lang="en-US" sz="1700" dirty="0" err="1">
                <a:solidFill>
                  <a:prstClr val="black"/>
                </a:solidFill>
                <a:latin typeface="Consolas"/>
              </a:rPr>
              <a:t>sp</a:t>
            </a:r>
            <a:r>
              <a:rPr lang="en-US" sz="1700" dirty="0">
                <a:solidFill>
                  <a:prstClr val="black"/>
                </a:solidFill>
                <a:latin typeface="Consolas"/>
              </a:rPr>
              <a:t>"&gt;</a:t>
            </a:r>
          </a:p>
          <a:p>
            <a:pPr defTabSz="930860"/>
            <a:r>
              <a:rPr lang="en-US" sz="1700" dirty="0">
                <a:solidFill>
                  <a:srgbClr val="0000FF"/>
                </a:solidFill>
                <a:latin typeface="Consolas"/>
              </a:rPr>
              <a:t>  </a:t>
            </a:r>
            <a:r>
              <a:rPr lang="en-US" sz="1700" dirty="0">
                <a:solidFill>
                  <a:prstClr val="black"/>
                </a:solidFill>
                <a:latin typeface="Consolas"/>
              </a:rPr>
              <a:t>&lt;</a:t>
            </a:r>
            <a:r>
              <a:rPr lang="en-US" sz="1700" dirty="0" err="1">
                <a:solidFill>
                  <a:prstClr val="black"/>
                </a:solidFill>
                <a:latin typeface="Consolas"/>
              </a:rPr>
              <a:t>img</a:t>
            </a:r>
            <a:r>
              <a:rPr lang="en-US" sz="1700" dirty="0">
                <a:solidFill>
                  <a:prstClr val="black"/>
                </a:solidFill>
                <a:latin typeface="Consolas"/>
              </a:rPr>
              <a:t> </a:t>
            </a:r>
            <a:r>
              <a:rPr lang="en-US" sz="1700" dirty="0" err="1">
                <a:solidFill>
                  <a:prstClr val="black"/>
                </a:solidFill>
                <a:latin typeface="Consolas"/>
              </a:rPr>
              <a:t>src</a:t>
            </a:r>
            <a:r>
              <a:rPr lang="en-US" sz="1700" dirty="0">
                <a:solidFill>
                  <a:prstClr val="black"/>
                </a:solidFill>
                <a:latin typeface="Consolas"/>
              </a:rPr>
              <a:t>=“any.gif" </a:t>
            </a:r>
            <a:r>
              <a:rPr lang="en-US" sz="1700" dirty="0" err="1">
                <a:solidFill>
                  <a:prstClr val="black"/>
                </a:solidFill>
                <a:latin typeface="Consolas"/>
              </a:rPr>
              <a:t>onload</a:t>
            </a:r>
            <a:r>
              <a:rPr lang="en-US" sz="1700" dirty="0">
                <a:solidFill>
                  <a:prstClr val="black"/>
                </a:solidFill>
                <a:latin typeface="Consolas"/>
              </a:rPr>
              <a:t>=“</a:t>
            </a:r>
            <a:r>
              <a:rPr lang="en-US" sz="1700" dirty="0">
                <a:solidFill>
                  <a:srgbClr val="0000FF"/>
                </a:solidFill>
                <a:latin typeface="Consolas"/>
              </a:rPr>
              <a:t>f1(</a:t>
            </a:r>
            <a:r>
              <a:rPr lang="en-US" sz="1700" dirty="0" err="1">
                <a:solidFill>
                  <a:srgbClr val="0000FF"/>
                </a:solidFill>
                <a:latin typeface="Consolas"/>
              </a:rPr>
              <a:t>evt</a:t>
            </a:r>
            <a:r>
              <a:rPr lang="en-US" sz="1700" dirty="0">
                <a:solidFill>
                  <a:prstClr val="black"/>
                </a:solidFill>
                <a:latin typeface="Consolas"/>
              </a:rPr>
              <a:t>)"&gt;</a:t>
            </a:r>
          </a:p>
          <a:p>
            <a:pPr defTabSz="930860"/>
            <a:r>
              <a:rPr lang="en-US" sz="1700" dirty="0">
                <a:solidFill>
                  <a:prstClr val="black"/>
                </a:solidFill>
                <a:latin typeface="Consolas"/>
              </a:rPr>
              <a:t>&lt;/span&gt;</a:t>
            </a:r>
          </a:p>
          <a:p>
            <a:pPr defTabSz="930860"/>
            <a:r>
              <a:rPr lang="en-US" sz="1700" dirty="0">
                <a:solidFill>
                  <a:prstClr val="black"/>
                </a:solidFill>
                <a:latin typeface="Consolas"/>
              </a:rPr>
              <a:t>&lt;/body&gt;&lt;/html&gt;</a:t>
            </a:r>
          </a:p>
        </p:txBody>
      </p:sp>
      <p:sp>
        <p:nvSpPr>
          <p:cNvPr id="10" name="Oval Callout 9"/>
          <p:cNvSpPr/>
          <p:nvPr/>
        </p:nvSpPr>
        <p:spPr>
          <a:xfrm>
            <a:off x="7513637" y="5349128"/>
            <a:ext cx="2487295" cy="751134"/>
          </a:xfrm>
          <a:prstGeom prst="wedgeEllipseCallout">
            <a:avLst>
              <a:gd name="adj1" fmla="val -123542"/>
              <a:gd name="adj2" fmla="val -12747"/>
            </a:avLst>
          </a:prstGeom>
        </p:spPr>
        <p:style>
          <a:lnRef idx="1">
            <a:schemeClr val="accent3"/>
          </a:lnRef>
          <a:fillRef idx="3">
            <a:schemeClr val="accent3"/>
          </a:fillRef>
          <a:effectRef idx="2">
            <a:schemeClr val="accent3"/>
          </a:effectRef>
          <a:fontRef idx="minor">
            <a:schemeClr val="lt1"/>
          </a:fontRef>
        </p:style>
        <p:txBody>
          <a:bodyPr lIns="110993" tIns="55498" rIns="110993" bIns="55498" rtlCol="0" anchor="ctr"/>
          <a:lstStyle/>
          <a:p>
            <a:pPr algn="ctr" defTabSz="930860"/>
            <a:r>
              <a:rPr lang="en-US" sz="1700" dirty="0">
                <a:solidFill>
                  <a:srgbClr val="FFFFFF"/>
                </a:solidFill>
              </a:rPr>
              <a:t>1. Pass </a:t>
            </a:r>
            <a:r>
              <a:rPr lang="en-US" sz="1700" dirty="0" err="1">
                <a:solidFill>
                  <a:srgbClr val="FFFFFF"/>
                </a:solidFill>
              </a:rPr>
              <a:t>onload</a:t>
            </a:r>
            <a:r>
              <a:rPr lang="en-US" sz="1700" dirty="0">
                <a:solidFill>
                  <a:srgbClr val="FFFFFF"/>
                </a:solidFill>
              </a:rPr>
              <a:t> event (</a:t>
            </a:r>
            <a:r>
              <a:rPr lang="en-US" sz="1700" dirty="0" err="1">
                <a:solidFill>
                  <a:srgbClr val="FFFFFF"/>
                </a:solidFill>
              </a:rPr>
              <a:t>evt</a:t>
            </a:r>
            <a:r>
              <a:rPr lang="en-US" sz="1700" dirty="0">
                <a:solidFill>
                  <a:srgbClr val="FFFFFF"/>
                </a:solidFill>
              </a:rPr>
              <a:t>) to f1</a:t>
            </a:r>
          </a:p>
        </p:txBody>
      </p:sp>
      <p:sp>
        <p:nvSpPr>
          <p:cNvPr id="11" name="Oval Callout 10"/>
          <p:cNvSpPr/>
          <p:nvPr/>
        </p:nvSpPr>
        <p:spPr>
          <a:xfrm>
            <a:off x="7915108" y="1921762"/>
            <a:ext cx="2875935" cy="898017"/>
          </a:xfrm>
          <a:prstGeom prst="wedgeEllipseCallout">
            <a:avLst>
              <a:gd name="adj1" fmla="val -93854"/>
              <a:gd name="adj2" fmla="val 60972"/>
            </a:avLst>
          </a:prstGeom>
        </p:spPr>
        <p:style>
          <a:lnRef idx="1">
            <a:schemeClr val="accent3"/>
          </a:lnRef>
          <a:fillRef idx="3">
            <a:schemeClr val="accent3"/>
          </a:fillRef>
          <a:effectRef idx="2">
            <a:schemeClr val="accent3"/>
          </a:effectRef>
          <a:fontRef idx="minor">
            <a:schemeClr val="lt1"/>
          </a:fontRef>
        </p:style>
        <p:txBody>
          <a:bodyPr lIns="110993" tIns="55498" rIns="110993" bIns="55498" rtlCol="0" anchor="ctr"/>
          <a:lstStyle/>
          <a:p>
            <a:pPr algn="ctr" defTabSz="930860"/>
            <a:r>
              <a:rPr lang="en-US" sz="1700" dirty="0">
                <a:solidFill>
                  <a:srgbClr val="FFFFFF"/>
                </a:solidFill>
              </a:rPr>
              <a:t>2. Copy </a:t>
            </a:r>
            <a:r>
              <a:rPr lang="en-US" sz="1700" dirty="0" err="1">
                <a:solidFill>
                  <a:srgbClr val="FFFFFF"/>
                </a:solidFill>
              </a:rPr>
              <a:t>evt</a:t>
            </a:r>
            <a:r>
              <a:rPr lang="en-US" sz="1700" dirty="0">
                <a:solidFill>
                  <a:srgbClr val="FFFFFF"/>
                </a:solidFill>
              </a:rPr>
              <a:t>, but fail to </a:t>
            </a:r>
            <a:r>
              <a:rPr lang="en-US" sz="1700" dirty="0" err="1">
                <a:solidFill>
                  <a:srgbClr val="FFFFFF"/>
                </a:solidFill>
              </a:rPr>
              <a:t>AddRef</a:t>
            </a:r>
            <a:r>
              <a:rPr lang="en-US" sz="1700" dirty="0">
                <a:solidFill>
                  <a:srgbClr val="FFFFFF"/>
                </a:solidFill>
              </a:rPr>
              <a:t>  on </a:t>
            </a:r>
            <a:r>
              <a:rPr lang="en-US" sz="1700" dirty="0" err="1">
                <a:solidFill>
                  <a:srgbClr val="FFFFFF"/>
                </a:solidFill>
              </a:rPr>
              <a:t>CTreeNode</a:t>
            </a:r>
            <a:r>
              <a:rPr lang="en-US" sz="1700" dirty="0">
                <a:solidFill>
                  <a:srgbClr val="FFFFFF"/>
                </a:solidFill>
              </a:rPr>
              <a:t>!</a:t>
            </a:r>
          </a:p>
        </p:txBody>
      </p:sp>
      <p:sp>
        <p:nvSpPr>
          <p:cNvPr id="12" name="Oval Callout 11"/>
          <p:cNvSpPr/>
          <p:nvPr/>
        </p:nvSpPr>
        <p:spPr>
          <a:xfrm>
            <a:off x="8428037" y="2965052"/>
            <a:ext cx="2875935" cy="1269893"/>
          </a:xfrm>
          <a:prstGeom prst="wedgeEllipseCallout">
            <a:avLst>
              <a:gd name="adj1" fmla="val -92052"/>
              <a:gd name="adj2" fmla="val -24147"/>
            </a:avLst>
          </a:prstGeom>
        </p:spPr>
        <p:style>
          <a:lnRef idx="1">
            <a:schemeClr val="accent3"/>
          </a:lnRef>
          <a:fillRef idx="3">
            <a:schemeClr val="accent3"/>
          </a:fillRef>
          <a:effectRef idx="2">
            <a:schemeClr val="accent3"/>
          </a:effectRef>
          <a:fontRef idx="minor">
            <a:schemeClr val="lt1"/>
          </a:fontRef>
        </p:style>
        <p:txBody>
          <a:bodyPr lIns="110993" tIns="55498" rIns="110993" bIns="55498" rtlCol="0" anchor="ctr"/>
          <a:lstStyle/>
          <a:p>
            <a:pPr algn="ctr" defTabSz="930860"/>
            <a:r>
              <a:rPr lang="en-US" sz="1700" dirty="0">
                <a:solidFill>
                  <a:srgbClr val="FFFFFF"/>
                </a:solidFill>
              </a:rPr>
              <a:t>3. Destroy </a:t>
            </a:r>
            <a:r>
              <a:rPr lang="en-US" sz="1700" dirty="0" err="1">
                <a:solidFill>
                  <a:srgbClr val="FFFFFF"/>
                </a:solidFill>
              </a:rPr>
              <a:t>img</a:t>
            </a:r>
            <a:r>
              <a:rPr lang="en-US" sz="1700" dirty="0">
                <a:solidFill>
                  <a:srgbClr val="FFFFFF"/>
                </a:solidFill>
              </a:rPr>
              <a:t> tag in span leading to free when </a:t>
            </a:r>
            <a:r>
              <a:rPr lang="en-US" sz="1700" dirty="0" err="1">
                <a:solidFill>
                  <a:srgbClr val="FFFFFF"/>
                </a:solidFill>
              </a:rPr>
              <a:t>evt</a:t>
            </a:r>
            <a:r>
              <a:rPr lang="en-US" sz="1700" dirty="0">
                <a:solidFill>
                  <a:srgbClr val="FFFFFF"/>
                </a:solidFill>
              </a:rPr>
              <a:t> falls out of scope</a:t>
            </a:r>
          </a:p>
        </p:txBody>
      </p:sp>
      <p:sp>
        <p:nvSpPr>
          <p:cNvPr id="13" name="Oval Callout 12"/>
          <p:cNvSpPr/>
          <p:nvPr/>
        </p:nvSpPr>
        <p:spPr>
          <a:xfrm>
            <a:off x="7030861" y="3994135"/>
            <a:ext cx="2487295" cy="947297"/>
          </a:xfrm>
          <a:prstGeom prst="wedgeEllipseCallout">
            <a:avLst>
              <a:gd name="adj1" fmla="val -128229"/>
              <a:gd name="adj2" fmla="val -92137"/>
            </a:avLst>
          </a:prstGeom>
        </p:spPr>
        <p:style>
          <a:lnRef idx="1">
            <a:schemeClr val="accent3"/>
          </a:lnRef>
          <a:fillRef idx="3">
            <a:schemeClr val="accent3"/>
          </a:fillRef>
          <a:effectRef idx="2">
            <a:schemeClr val="accent3"/>
          </a:effectRef>
          <a:fontRef idx="minor">
            <a:schemeClr val="lt1"/>
          </a:fontRef>
        </p:style>
        <p:txBody>
          <a:bodyPr lIns="110993" tIns="55498" rIns="110993" bIns="55498" rtlCol="0" anchor="ctr"/>
          <a:lstStyle/>
          <a:p>
            <a:pPr algn="ctr" defTabSz="930860"/>
            <a:r>
              <a:rPr lang="en-US" sz="1700" dirty="0">
                <a:solidFill>
                  <a:srgbClr val="FFFFFF"/>
                </a:solidFill>
              </a:rPr>
              <a:t>4. Call f2 </a:t>
            </a:r>
            <a:r>
              <a:rPr lang="en-US" sz="1700" dirty="0" err="1">
                <a:solidFill>
                  <a:srgbClr val="FFFFFF"/>
                </a:solidFill>
              </a:rPr>
              <a:t>async</a:t>
            </a:r>
            <a:r>
              <a:rPr lang="en-US" sz="1700" dirty="0">
                <a:solidFill>
                  <a:srgbClr val="FFFFFF"/>
                </a:solidFill>
              </a:rPr>
              <a:t> so </a:t>
            </a:r>
            <a:r>
              <a:rPr lang="en-US" sz="1700" dirty="0" err="1">
                <a:solidFill>
                  <a:srgbClr val="FFFFFF"/>
                </a:solidFill>
              </a:rPr>
              <a:t>evt</a:t>
            </a:r>
            <a:r>
              <a:rPr lang="en-US" sz="1700" dirty="0">
                <a:solidFill>
                  <a:srgbClr val="FFFFFF"/>
                </a:solidFill>
              </a:rPr>
              <a:t> goes out of scope</a:t>
            </a:r>
          </a:p>
        </p:txBody>
      </p:sp>
      <p:sp>
        <p:nvSpPr>
          <p:cNvPr id="14" name="Oval Callout 13"/>
          <p:cNvSpPr/>
          <p:nvPr/>
        </p:nvSpPr>
        <p:spPr>
          <a:xfrm>
            <a:off x="4999037" y="4221572"/>
            <a:ext cx="2031824" cy="1000605"/>
          </a:xfrm>
          <a:prstGeom prst="wedgeEllipseCallout">
            <a:avLst>
              <a:gd name="adj1" fmla="val -81886"/>
              <a:gd name="adj2" fmla="val -31609"/>
            </a:avLst>
          </a:prstGeom>
          <a:solidFill>
            <a:srgbClr val="B40400"/>
          </a:solidFill>
        </p:spPr>
        <p:style>
          <a:lnRef idx="2">
            <a:schemeClr val="accent1">
              <a:shade val="50000"/>
            </a:schemeClr>
          </a:lnRef>
          <a:fillRef idx="1">
            <a:schemeClr val="accent1"/>
          </a:fillRef>
          <a:effectRef idx="0">
            <a:schemeClr val="accent1"/>
          </a:effectRef>
          <a:fontRef idx="minor">
            <a:schemeClr val="lt1"/>
          </a:fontRef>
        </p:style>
        <p:txBody>
          <a:bodyPr lIns="110993" tIns="55498" rIns="110993" bIns="55498" rtlCol="0" anchor="ctr"/>
          <a:lstStyle/>
          <a:p>
            <a:pPr algn="ctr" defTabSz="930860"/>
            <a:r>
              <a:rPr lang="en-US" sz="1500" b="1" dirty="0">
                <a:solidFill>
                  <a:srgbClr val="FFFFFF"/>
                </a:solidFill>
              </a:rPr>
              <a:t>Hijack!  </a:t>
            </a:r>
          </a:p>
          <a:p>
            <a:pPr algn="ctr" defTabSz="930860"/>
            <a:r>
              <a:rPr lang="en-US" sz="1500" b="1" dirty="0" err="1">
                <a:solidFill>
                  <a:srgbClr val="FFFFFF"/>
                </a:solidFill>
              </a:rPr>
              <a:t>Vtable</a:t>
            </a:r>
            <a:r>
              <a:rPr lang="en-US" sz="1500" b="1" dirty="0">
                <a:solidFill>
                  <a:srgbClr val="FFFFFF"/>
                </a:solidFill>
              </a:rPr>
              <a:t> call via freed </a:t>
            </a:r>
            <a:r>
              <a:rPr lang="en-US" sz="1500" b="1" dirty="0" err="1">
                <a:solidFill>
                  <a:srgbClr val="FFFFFF"/>
                </a:solidFill>
              </a:rPr>
              <a:t>CTreeNode</a:t>
            </a:r>
            <a:endParaRPr lang="en-US" sz="1500" b="1" dirty="0">
              <a:solidFill>
                <a:srgbClr val="FFFFFF"/>
              </a:solidFill>
            </a:endParaRPr>
          </a:p>
        </p:txBody>
      </p:sp>
      <p:sp>
        <p:nvSpPr>
          <p:cNvPr id="3" name="TextBox 2"/>
          <p:cNvSpPr txBox="1"/>
          <p:nvPr/>
        </p:nvSpPr>
        <p:spPr>
          <a:xfrm>
            <a:off x="6827837" y="6436139"/>
            <a:ext cx="9664177" cy="558386"/>
          </a:xfrm>
          <a:prstGeom prst="rect">
            <a:avLst/>
          </a:prstGeom>
          <a:noFill/>
        </p:spPr>
        <p:txBody>
          <a:bodyPr wrap="square" lIns="110993" tIns="55498" rIns="110993" bIns="55498" rtlCol="0">
            <a:spAutoFit/>
          </a:bodyPr>
          <a:lstStyle/>
          <a:p>
            <a:pPr marL="346856" indent="-346856" defTabSz="930860">
              <a:buFont typeface="Arial" pitchFamily="34" charset="0"/>
              <a:buChar char="•"/>
            </a:pPr>
            <a:r>
              <a:rPr lang="en-GB" sz="2900" dirty="0">
                <a:solidFill>
                  <a:srgbClr val="FFFFFF"/>
                </a:solidFill>
                <a:latin typeface="Segoe UI Light"/>
              </a:rPr>
              <a:t>Red is C++ called from </a:t>
            </a:r>
            <a:r>
              <a:rPr lang="en-GB" sz="2900" dirty="0" err="1">
                <a:solidFill>
                  <a:srgbClr val="FFFFFF"/>
                </a:solidFill>
                <a:latin typeface="Segoe UI Light"/>
              </a:rPr>
              <a:t>javascript</a:t>
            </a:r>
            <a:endParaRPr lang="en-GB" sz="2900" dirty="0">
              <a:solidFill>
                <a:srgbClr val="FFFFFF"/>
              </a:solidFill>
              <a:latin typeface="Segoe UI Light"/>
            </a:endParaRPr>
          </a:p>
        </p:txBody>
      </p:sp>
    </p:spTree>
    <p:extLst>
      <p:ext uri="{BB962C8B-B14F-4D97-AF65-F5344CB8AC3E}">
        <p14:creationId xmlns:p14="http://schemas.microsoft.com/office/powerpoint/2010/main" val="112621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8192" y="234770"/>
            <a:ext cx="11338846" cy="747892"/>
          </a:xfrm>
        </p:spPr>
        <p:txBody>
          <a:bodyPr/>
          <a:lstStyle/>
          <a:p>
            <a:r>
              <a:rPr lang="en-US" dirty="0" smtClean="0"/>
              <a:t>Chum – in the water </a:t>
            </a:r>
            <a:endParaRPr lang="en-US" dirty="0"/>
          </a:p>
        </p:txBody>
      </p:sp>
      <p:sp>
        <p:nvSpPr>
          <p:cNvPr id="4" name="TextBox 5"/>
          <p:cNvSpPr txBox="1">
            <a:spLocks noGrp="1" noChangeArrowheads="1"/>
          </p:cNvSpPr>
          <p:nvPr>
            <p:ph idx="1"/>
          </p:nvPr>
        </p:nvSpPr>
        <p:spPr bwMode="auto">
          <a:xfrm>
            <a:off x="3094037" y="2506662"/>
            <a:ext cx="8443257" cy="288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2400" dirty="0"/>
              <a:t>	</a:t>
            </a:r>
            <a:r>
              <a:rPr lang="en-GB" sz="2400" dirty="0" err="1"/>
              <a:t>mov</a:t>
            </a:r>
            <a:r>
              <a:rPr lang="en-GB" sz="2400" dirty="0"/>
              <a:t> </a:t>
            </a:r>
            <a:r>
              <a:rPr lang="en-GB" sz="2400" dirty="0" err="1"/>
              <a:t>eax</a:t>
            </a:r>
            <a:r>
              <a:rPr lang="en-GB" sz="2400" dirty="0"/>
              <a:t>, </a:t>
            </a:r>
            <a:r>
              <a:rPr lang="en-GB" sz="2400" dirty="0" err="1"/>
              <a:t>ecx</a:t>
            </a:r>
            <a:endParaRPr lang="en-GB" sz="2400" dirty="0"/>
          </a:p>
          <a:p>
            <a:r>
              <a:rPr lang="en-GB" sz="2400" dirty="0"/>
              <a:t>	</a:t>
            </a:r>
            <a:r>
              <a:rPr lang="en-GB" sz="2400" dirty="0" err="1"/>
              <a:t>shr</a:t>
            </a:r>
            <a:r>
              <a:rPr lang="en-GB" sz="2400" dirty="0"/>
              <a:t> </a:t>
            </a:r>
            <a:r>
              <a:rPr lang="en-GB" sz="2400" dirty="0" err="1"/>
              <a:t>eax</a:t>
            </a:r>
            <a:r>
              <a:rPr lang="en-GB" sz="2400" dirty="0"/>
              <a:t>, 9</a:t>
            </a:r>
          </a:p>
          <a:p>
            <a:r>
              <a:rPr lang="en-GB" sz="2400" dirty="0"/>
              <a:t>	</a:t>
            </a:r>
            <a:r>
              <a:rPr lang="en-GB" sz="2400" dirty="0" err="1"/>
              <a:t>mov</a:t>
            </a:r>
            <a:r>
              <a:rPr lang="en-GB" sz="2400" dirty="0"/>
              <a:t> </a:t>
            </a:r>
            <a:r>
              <a:rPr lang="en-GB" sz="2400" dirty="0" err="1"/>
              <a:t>eax</a:t>
            </a:r>
            <a:r>
              <a:rPr lang="en-GB" sz="2400" dirty="0"/>
              <a:t>, </a:t>
            </a:r>
            <a:r>
              <a:rPr lang="en-GB" sz="2400" dirty="0" err="1"/>
              <a:t>dword</a:t>
            </a:r>
            <a:r>
              <a:rPr lang="en-GB" sz="2400" dirty="0"/>
              <a:t> </a:t>
            </a:r>
            <a:r>
              <a:rPr lang="en-GB" sz="2400" dirty="0" err="1"/>
              <a:t>ptr</a:t>
            </a:r>
            <a:r>
              <a:rPr lang="en-GB" sz="2400" dirty="0"/>
              <a:t> [0x20000000 + </a:t>
            </a:r>
            <a:r>
              <a:rPr lang="en-GB" sz="2400" dirty="0" err="1"/>
              <a:t>eax</a:t>
            </a:r>
            <a:r>
              <a:rPr lang="en-GB" sz="2400" dirty="0"/>
              <a:t>*4]</a:t>
            </a:r>
          </a:p>
          <a:p>
            <a:r>
              <a:rPr lang="en-GB" sz="2400" dirty="0"/>
              <a:t>	</a:t>
            </a:r>
            <a:r>
              <a:rPr lang="en-GB" sz="2400" dirty="0" err="1"/>
              <a:t>shr</a:t>
            </a:r>
            <a:r>
              <a:rPr lang="en-GB" sz="2400" dirty="0"/>
              <a:t> </a:t>
            </a:r>
            <a:r>
              <a:rPr lang="en-GB" sz="2400" dirty="0" err="1"/>
              <a:t>ecx</a:t>
            </a:r>
            <a:r>
              <a:rPr lang="en-GB" sz="2400" dirty="0"/>
              <a:t>, 4</a:t>
            </a:r>
          </a:p>
          <a:p>
            <a:r>
              <a:rPr lang="en-GB" sz="2400" dirty="0"/>
              <a:t>	</a:t>
            </a:r>
            <a:r>
              <a:rPr lang="en-GB" sz="2400" dirty="0" err="1"/>
              <a:t>bt</a:t>
            </a:r>
            <a:r>
              <a:rPr lang="en-GB" sz="2400" dirty="0"/>
              <a:t> </a:t>
            </a:r>
            <a:r>
              <a:rPr lang="en-GB" sz="2400" dirty="0" err="1"/>
              <a:t>eax</a:t>
            </a:r>
            <a:r>
              <a:rPr lang="en-GB" sz="2400" dirty="0"/>
              <a:t>, </a:t>
            </a:r>
            <a:r>
              <a:rPr lang="en-GB" sz="2400" dirty="0" err="1"/>
              <a:t>ecx</a:t>
            </a:r>
            <a:endParaRPr lang="en-GB" sz="2400" dirty="0"/>
          </a:p>
          <a:p>
            <a:r>
              <a:rPr lang="en-GB" sz="2400" dirty="0"/>
              <a:t>	</a:t>
            </a:r>
            <a:r>
              <a:rPr lang="en-GB" sz="2400" dirty="0" err="1"/>
              <a:t>jb</a:t>
            </a:r>
            <a:r>
              <a:rPr lang="en-GB" sz="2400" dirty="0"/>
              <a:t> </a:t>
            </a:r>
            <a:r>
              <a:rPr lang="en-GB" sz="2400" dirty="0" err="1" smtClean="0"/>
              <a:t>ok_to_call</a:t>
            </a:r>
          </a:p>
          <a:p>
            <a:r>
              <a:rPr lang="en-GB" sz="2400" dirty="0" smtClean="0"/>
              <a:t>	</a:t>
            </a:r>
            <a:r>
              <a:rPr lang="en-GB" sz="2400" dirty="0" err="1" smtClean="0"/>
              <a:t>int</a:t>
            </a:r>
            <a:r>
              <a:rPr lang="en-GB" sz="2400" dirty="0" smtClean="0"/>
              <a:t> 3</a:t>
            </a:r>
          </a:p>
        </p:txBody>
      </p:sp>
    </p:spTree>
    <p:extLst>
      <p:ext uri="{BB962C8B-B14F-4D97-AF65-F5344CB8AC3E}">
        <p14:creationId xmlns:p14="http://schemas.microsoft.com/office/powerpoint/2010/main" val="316415889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3DC98DF2-15D7-439F-8B72-0561DF431F48}"/>
    </a:ext>
  </a:extLst>
</a:theme>
</file>

<file path=ppt/theme/theme10.xml><?xml version="1.0" encoding="utf-8"?>
<a:theme xmlns:a="http://schemas.openxmlformats.org/drawingml/2006/main" name="3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2.potx" id="{AE6B0D47-3488-4D7E-AEFE-4DBC34C239F2}" vid="{FE055DFB-2179-4F25-980C-29B98161779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 2015 - Session Template.potx" id="{6DB1F88C-3F37-4306-9967-48A78082564D}" vid="{C6593662-7E80-47A1-90BB-46240DEB8F83}"/>
    </a:ext>
  </a:extLst>
</a:theme>
</file>

<file path=ppt/theme/theme4.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5D3B3FA9-0122-4B31-B139-E383C37B88CE}"/>
    </a:ext>
  </a:extLst>
</a:theme>
</file>

<file path=ppt/theme/theme5.xml><?xml version="1.0" encoding="utf-8"?>
<a:theme xmlns:a="http://schemas.openxmlformats.org/drawingml/2006/main" name="Build_Template_16x9 (2)">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6.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2_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LIGHT COLOR TEMPLA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peaker PPT Template Feb12" id="{1F62F72E-3156-4F93-9453-C2255272D65F}" vid="{F8866550-0401-492C-A312-58A8C0666A1D}"/>
    </a:ext>
  </a:extLst>
</a:theme>
</file>

<file path=ppt/theme/theme9.xml><?xml version="1.0" encoding="utf-8"?>
<a:theme xmlns:a="http://schemas.openxmlformats.org/drawingml/2006/main" name="2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7" id="{C59F33F0-2C47-43A0-BEBF-EE4A5C104C26}" vid="{ABA23486-81FB-40DB-891A-16D16CD9398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2015-04-30T00:00:00-07:00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Jim Radigan; Salmaan Ahmed</External_x0020_Speaker>
    <Session_x0020_Code xmlns="12a172fe-0250-434a-85cf-03b10810c5e5">3-610</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sharepoint/v3"/>
    <ds:schemaRef ds:uri="http://purl.org/dc/dcmitype/"/>
    <ds:schemaRef ds:uri="230e9df3-be65-4c73-a93b-d1236ebd677e"/>
    <ds:schemaRef ds:uri="http://purl.org/dc/elements/1.1/"/>
    <ds:schemaRef ds:uri="http://www.w3.org/XML/1998/namespace"/>
    <ds:schemaRef ds:uri="http://schemas.microsoft.com/office/2006/documentManagement/types"/>
    <ds:schemaRef ds:uri="12a172fe-0250-434a-85cf-03b10810c5e5"/>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Build_2015_Template</Template>
  <TotalTime>7977</TotalTime>
  <Words>2806</Words>
  <Application>Microsoft Office PowerPoint</Application>
  <PresentationFormat>Custom</PresentationFormat>
  <Paragraphs>699</Paragraphs>
  <Slides>55</Slides>
  <Notes>23</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55</vt:i4>
      </vt:variant>
    </vt:vector>
  </HeadingPairs>
  <TitlesOfParts>
    <vt:vector size="75" baseType="lpstr">
      <vt:lpstr>ＭＳ Ｐゴシック</vt:lpstr>
      <vt:lpstr>Arial</vt:lpstr>
      <vt:lpstr>Avenir LT Pro 45 Book</vt:lpstr>
      <vt:lpstr>Calibri</vt:lpstr>
      <vt:lpstr>Consolas</vt:lpstr>
      <vt:lpstr>Corbel</vt:lpstr>
      <vt:lpstr>Courier New</vt:lpstr>
      <vt:lpstr>Segoe Pro Semibold</vt:lpstr>
      <vt:lpstr>Segoe UI</vt:lpstr>
      <vt:lpstr>Segoe UI Light</vt:lpstr>
      <vt:lpstr>5-30629_Build_Template_WHITE</vt:lpstr>
      <vt:lpstr>5-30629_Build_Template_DARK BLUE</vt:lpstr>
      <vt:lpstr>1_5-30629_Build_Template_WHITE</vt:lpstr>
      <vt:lpstr>1_5-30629_Build_Template_DARK BLUE</vt:lpstr>
      <vt:lpstr>Build_Template_16x9 (2)</vt:lpstr>
      <vt:lpstr>Digital Blue Tunnel 16x9</vt:lpstr>
      <vt:lpstr>2_Digital Blue Tunnel 16x9</vt:lpstr>
      <vt:lpstr>LIGHT COLOR TEMPLATE</vt:lpstr>
      <vt:lpstr>2_5-30629_Build_Template_WHITE</vt:lpstr>
      <vt:lpstr>3_5-30629_Build_Template_WHITE</vt:lpstr>
      <vt:lpstr>PowerPoint Presentation</vt:lpstr>
      <vt:lpstr>Compiling Objective-C  Using the Visual Studio 2015 C++ Code Generation that Builds Windows, SQL, .Net, and Office</vt:lpstr>
      <vt:lpstr>PowerPoint Presentation</vt:lpstr>
      <vt:lpstr>Mission:     </vt:lpstr>
      <vt:lpstr>PowerPoint Presentation</vt:lpstr>
      <vt:lpstr>PowerPoint Presentation</vt:lpstr>
      <vt:lpstr>New </vt:lpstr>
      <vt:lpstr>IE Aurora Hack – Google  Dangling pointer vulnerability</vt:lpstr>
      <vt:lpstr>Chum – in the water </vt:lpstr>
      <vt:lpstr>Instrumentation: Data structures</vt:lpstr>
      <vt:lpstr>/Guard – new compiler switch </vt:lpstr>
      <vt:lpstr>Multicore – clock rate is not increasing !</vt:lpstr>
      <vt:lpstr>C++  - new asynchronous model </vt:lpstr>
      <vt:lpstr>Coroutine</vt:lpstr>
      <vt:lpstr>Execution</vt:lpstr>
      <vt:lpstr>Efficient and Scalable</vt:lpstr>
      <vt:lpstr>C++ - Vectorizing complex control flow</vt:lpstr>
      <vt:lpstr>Blackscholes – vectorized </vt:lpstr>
      <vt:lpstr>Vectorizing control flow </vt:lpstr>
      <vt:lpstr>Profile Guided Optimization (Xbox One) </vt:lpstr>
      <vt:lpstr>PowerPoint Presentation</vt:lpstr>
      <vt:lpstr>Build Time – At a glance</vt:lpstr>
      <vt:lpstr>PowerPoint Presentation</vt:lpstr>
      <vt:lpstr>Example - edit</vt:lpstr>
      <vt:lpstr>Incremental build - workflow</vt:lpstr>
      <vt:lpstr>PowerPoint Presentation</vt:lpstr>
      <vt:lpstr>PowerPoint Presentation</vt:lpstr>
      <vt:lpstr>VS2015 compilers build Windows - every day!  </vt:lpstr>
      <vt:lpstr>PowerPoint Presentation</vt:lpstr>
      <vt:lpstr>PowerPoint Presentation</vt:lpstr>
      <vt:lpstr>PowerPoint Presentation</vt:lpstr>
      <vt:lpstr>API + ABI</vt:lpstr>
      <vt:lpstr>API x ABI  x  Hardware</vt:lpstr>
      <vt:lpstr>PowerPoint Presentation</vt:lpstr>
      <vt:lpstr>Top Down -  C++ broad cross platform </vt:lpstr>
      <vt:lpstr>PowerPoint Presentation</vt:lpstr>
      <vt:lpstr>CLANG/C2 – Objective-C</vt:lpstr>
      <vt:lpstr>Windows  –  Objective-C team</vt:lpstr>
      <vt:lpstr>PowerPoint Presentation</vt:lpstr>
      <vt:lpstr>PowerPoint Presentation</vt:lpstr>
      <vt:lpstr>Write Universal Windows Apps in Objective-C</vt:lpstr>
      <vt:lpstr>Tooling</vt:lpstr>
      <vt:lpstr>Tooling</vt:lpstr>
      <vt:lpstr>Demo</vt:lpstr>
      <vt:lpstr>PowerPoint Presentation</vt:lpstr>
      <vt:lpstr>PowerPoint Presentation</vt:lpstr>
      <vt:lpstr>Works across Win10 devices</vt:lpstr>
      <vt:lpstr>Services and APIs</vt:lpstr>
      <vt:lpstr>API Compatibility</vt:lpstr>
      <vt:lpstr>PowerPoint Presentation</vt:lpstr>
      <vt:lpstr>PowerPoint Presentation</vt:lpstr>
      <vt:lpstr>Next Steps</vt:lpstr>
      <vt:lpstr>Questions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Build 2015</dc:subject>
  <dc:creator>Andrew Clinick</dc:creator>
  <cp:keywords>Build 2015</cp:keywords>
  <dc:description>Template: Mitchell Derrey, Silver Fox Productions
Formatting: 
Audience Type:</dc:description>
  <cp:lastModifiedBy>Amber Templeton</cp:lastModifiedBy>
  <cp:revision>221</cp:revision>
  <dcterms:created xsi:type="dcterms:W3CDTF">2015-04-07T19:39:07Z</dcterms:created>
  <dcterms:modified xsi:type="dcterms:W3CDTF">2015-04-30T22:41:27Z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